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87" r:id="rId3"/>
    <p:sldMasterId id="2147483699" r:id="rId4"/>
  </p:sldMasterIdLst>
  <p:notesMasterIdLst>
    <p:notesMasterId r:id="rId77"/>
  </p:notesMasterIdLst>
  <p:sldIdLst>
    <p:sldId id="314" r:id="rId5"/>
    <p:sldId id="318" r:id="rId6"/>
    <p:sldId id="362" r:id="rId7"/>
    <p:sldId id="326" r:id="rId8"/>
    <p:sldId id="328" r:id="rId9"/>
    <p:sldId id="329" r:id="rId10"/>
    <p:sldId id="335" r:id="rId11"/>
    <p:sldId id="363" r:id="rId12"/>
    <p:sldId id="330" r:id="rId13"/>
    <p:sldId id="336" r:id="rId14"/>
    <p:sldId id="337" r:id="rId15"/>
    <p:sldId id="338" r:id="rId16"/>
    <p:sldId id="339" r:id="rId17"/>
    <p:sldId id="340" r:id="rId18"/>
    <p:sldId id="331" r:id="rId19"/>
    <p:sldId id="341" r:id="rId20"/>
    <p:sldId id="364" r:id="rId21"/>
    <p:sldId id="332" r:id="rId22"/>
    <p:sldId id="343" r:id="rId23"/>
    <p:sldId id="406" r:id="rId24"/>
    <p:sldId id="342" r:id="rId25"/>
    <p:sldId id="401" r:id="rId26"/>
    <p:sldId id="402" r:id="rId27"/>
    <p:sldId id="403" r:id="rId28"/>
    <p:sldId id="397" r:id="rId29"/>
    <p:sldId id="383" r:id="rId30"/>
    <p:sldId id="398" r:id="rId31"/>
    <p:sldId id="399" r:id="rId32"/>
    <p:sldId id="407" r:id="rId33"/>
    <p:sldId id="400" r:id="rId34"/>
    <p:sldId id="404" r:id="rId35"/>
    <p:sldId id="405" r:id="rId36"/>
    <p:sldId id="378" r:id="rId37"/>
    <p:sldId id="379" r:id="rId38"/>
    <p:sldId id="384" r:id="rId39"/>
    <p:sldId id="386" r:id="rId40"/>
    <p:sldId id="387" r:id="rId41"/>
    <p:sldId id="410" r:id="rId42"/>
    <p:sldId id="385" r:id="rId43"/>
    <p:sldId id="408" r:id="rId44"/>
    <p:sldId id="365" r:id="rId45"/>
    <p:sldId id="345" r:id="rId46"/>
    <p:sldId id="366" r:id="rId47"/>
    <p:sldId id="349" r:id="rId48"/>
    <p:sldId id="370" r:id="rId49"/>
    <p:sldId id="371" r:id="rId50"/>
    <p:sldId id="367" r:id="rId51"/>
    <p:sldId id="350" r:id="rId52"/>
    <p:sldId id="358" r:id="rId53"/>
    <p:sldId id="392" r:id="rId54"/>
    <p:sldId id="372" r:id="rId55"/>
    <p:sldId id="344" r:id="rId56"/>
    <p:sldId id="359" r:id="rId57"/>
    <p:sldId id="361" r:id="rId58"/>
    <p:sldId id="346" r:id="rId59"/>
    <p:sldId id="360" r:id="rId60"/>
    <p:sldId id="369" r:id="rId61"/>
    <p:sldId id="368" r:id="rId62"/>
    <p:sldId id="388" r:id="rId63"/>
    <p:sldId id="389" r:id="rId64"/>
    <p:sldId id="391" r:id="rId65"/>
    <p:sldId id="390" r:id="rId66"/>
    <p:sldId id="393" r:id="rId67"/>
    <p:sldId id="394" r:id="rId68"/>
    <p:sldId id="395" r:id="rId69"/>
    <p:sldId id="374" r:id="rId70"/>
    <p:sldId id="375" r:id="rId71"/>
    <p:sldId id="377" r:id="rId72"/>
    <p:sldId id="376" r:id="rId73"/>
    <p:sldId id="317" r:id="rId74"/>
    <p:sldId id="396" r:id="rId75"/>
    <p:sldId id="409" r:id="rId76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00"/>
    <a:srgbClr val="7CAFDE"/>
    <a:srgbClr val="9DC3E6"/>
    <a:srgbClr val="8CC345"/>
    <a:srgbClr val="009900"/>
    <a:srgbClr val="004C41"/>
    <a:srgbClr val="003300"/>
    <a:srgbClr val="EFEFF0"/>
    <a:srgbClr val="384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7" autoAdjust="0"/>
    <p:restoredTop sz="85342" autoAdjust="0"/>
  </p:normalViewPr>
  <p:slideViewPr>
    <p:cSldViewPr snapToGrid="0" showGuides="1">
      <p:cViewPr>
        <p:scale>
          <a:sx n="66" d="100"/>
          <a:sy n="66" d="100"/>
        </p:scale>
        <p:origin x="1458" y="708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CC1C8-498F-4F87-8FBC-84609E60CFB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B9D0F-9225-4952-8434-38C29095F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0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062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760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40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10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57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3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320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14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4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56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7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40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17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53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931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470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5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6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8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645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765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6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31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8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28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684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57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6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17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2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84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7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1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321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19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341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27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017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33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82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26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9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46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6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59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624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6128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54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1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7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938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464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86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5746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23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788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68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5462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03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523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526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17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761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1955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909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65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761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983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0331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04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09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9D0F-9225-4952-8434-38C29095FB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5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91D25-42B1-4581-865C-258FE88BFC2C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E25FA9-D5AD-43AF-B9E4-A39B12D6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92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9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8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13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24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59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1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55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88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09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0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291D25-42B1-4581-865C-258FE88BFC2C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E25FA9-D5AD-43AF-B9E4-A39B12D6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8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02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3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35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183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48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3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881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44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43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1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91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1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771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83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02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226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0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5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2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8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2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6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4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4D5D0-2948-45AE-BEBB-3D491196CE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19C3-D2C1-4A1B-81E7-E81BA22DE63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9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AC9D-4DB1-4C43-9C3D-2A1F320BC3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FA538-5F5D-416D-A366-CC78A227FC5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>
            <a:spLocks/>
          </p:cNvSpPr>
          <p:nvPr/>
        </p:nvSpPr>
        <p:spPr bwMode="auto">
          <a:xfrm>
            <a:off x="-24315" y="-17418"/>
            <a:ext cx="4367317" cy="5069536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任意多边形 36"/>
          <p:cNvSpPr>
            <a:spLocks/>
          </p:cNvSpPr>
          <p:nvPr/>
        </p:nvSpPr>
        <p:spPr bwMode="auto">
          <a:xfrm>
            <a:off x="-24316" y="-43545"/>
            <a:ext cx="3955151" cy="2314573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任意多边形 35"/>
          <p:cNvSpPr>
            <a:spLocks/>
          </p:cNvSpPr>
          <p:nvPr/>
        </p:nvSpPr>
        <p:spPr bwMode="auto">
          <a:xfrm>
            <a:off x="-24316" y="-17418"/>
            <a:ext cx="3982022" cy="3071803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任意多边形 43"/>
          <p:cNvSpPr>
            <a:spLocks/>
          </p:cNvSpPr>
          <p:nvPr/>
        </p:nvSpPr>
        <p:spPr bwMode="auto">
          <a:xfrm>
            <a:off x="9290263" y="2687956"/>
            <a:ext cx="2925237" cy="3476625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任意多边形 41"/>
          <p:cNvSpPr>
            <a:spLocks/>
          </p:cNvSpPr>
          <p:nvPr/>
        </p:nvSpPr>
        <p:spPr bwMode="auto">
          <a:xfrm>
            <a:off x="8237752" y="4131555"/>
            <a:ext cx="3977749" cy="2758695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任意多边形 42"/>
          <p:cNvSpPr>
            <a:spLocks/>
          </p:cNvSpPr>
          <p:nvPr/>
        </p:nvSpPr>
        <p:spPr bwMode="auto">
          <a:xfrm>
            <a:off x="7875575" y="4899187"/>
            <a:ext cx="4339925" cy="1991063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99980" y="1498706"/>
            <a:ext cx="8392041" cy="255454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渔乐生活</a:t>
            </a:r>
            <a:r>
              <a:rPr lang="en-US" altLang="zh-CN" sz="80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zh-CN" altLang="en-US" sz="80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8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2541181" y="4293406"/>
            <a:ext cx="7109639" cy="1477328"/>
          </a:xfrm>
          <a:prstGeom prst="rect">
            <a:avLst/>
          </a:prstGeom>
          <a:solidFill>
            <a:srgbClr val="7CAFDE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PRD-G06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组长：赵豪杰</a:t>
            </a:r>
          </a:p>
          <a:p>
            <a:pPr algn="ctr"/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组员：罗培铖，苏碧青，郑丞钧，张嘉诚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476417" y="6075681"/>
            <a:ext cx="3118162" cy="461665"/>
          </a:xfrm>
          <a:prstGeom prst="rect">
            <a:avLst/>
          </a:prstGeom>
          <a:solidFill>
            <a:srgbClr val="7CAFDE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918" y="190500"/>
            <a:ext cx="1559685" cy="15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1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6" grpId="0" animBg="1"/>
      <p:bldP spid="44" grpId="0" animBg="1"/>
      <p:bldP spid="42" grpId="0" animBg="1"/>
      <p:bldP spid="43" grpId="0" animBg="1"/>
      <p:bldP spid="15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3855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67035"/>
              </p:ext>
            </p:extLst>
          </p:nvPr>
        </p:nvGraphicFramePr>
        <p:xfrm>
          <a:off x="14515" y="496810"/>
          <a:ext cx="12162970" cy="6261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530">
                  <a:extLst>
                    <a:ext uri="{9D8B030D-6E8A-4147-A177-3AD203B41FA5}">
                      <a16:colId xmlns:a16="http://schemas.microsoft.com/office/drawing/2014/main" val="3271725024"/>
                    </a:ext>
                  </a:extLst>
                </a:gridCol>
                <a:gridCol w="1316441">
                  <a:extLst>
                    <a:ext uri="{9D8B030D-6E8A-4147-A177-3AD203B41FA5}">
                      <a16:colId xmlns:a16="http://schemas.microsoft.com/office/drawing/2014/main" val="576840893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96602438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811147258"/>
                    </a:ext>
                  </a:extLst>
                </a:gridCol>
                <a:gridCol w="3087914">
                  <a:extLst>
                    <a:ext uri="{9D8B030D-6E8A-4147-A177-3AD203B41FA5}">
                      <a16:colId xmlns:a16="http://schemas.microsoft.com/office/drawing/2014/main" val="4248622653"/>
                    </a:ext>
                  </a:extLst>
                </a:gridCol>
                <a:gridCol w="3579585">
                  <a:extLst>
                    <a:ext uri="{9D8B030D-6E8A-4147-A177-3AD203B41FA5}">
                      <a16:colId xmlns:a16="http://schemas.microsoft.com/office/drawing/2014/main" val="1683187242"/>
                    </a:ext>
                  </a:extLst>
                </a:gridCol>
              </a:tblGrid>
              <a:tr h="53044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用户类别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用户姓名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当前身份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用户简介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选择原因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责任及义务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extLst>
                  <a:ext uri="{0D108BD9-81ED-4DB2-BD59-A6C34878D82A}">
                    <a16:rowId xmlns:a16="http://schemas.microsoft.com/office/drawing/2014/main" val="46386277"/>
                  </a:ext>
                </a:extLst>
              </a:tr>
              <a:tr h="3153349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客户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杨枨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项目的下达者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参与过多个项目，拥有多个项目的经验。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杨枨为该项目主要发起人，是一名钓鱼发烧友，他曾经在去年也要求相关团队开发过类似的软件，明确知道自己想要什么，征求他的意见是很有必要的，是关键访谈对象。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对整个项目具有先决条件的主导作用，主导整个</a:t>
                      </a:r>
                      <a:r>
                        <a:rPr lang="en-US" sz="2400" kern="100">
                          <a:effectLst/>
                        </a:rPr>
                        <a:t>app</a:t>
                      </a:r>
                      <a:r>
                        <a:rPr lang="zh-CN" sz="2400" kern="100">
                          <a:effectLst/>
                        </a:rPr>
                        <a:t>的功能开发的大致方向。对项目组具有检查、评审的权利。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extLst>
                  <a:ext uri="{0D108BD9-81ED-4DB2-BD59-A6C34878D82A}">
                    <a16:rowId xmlns:a16="http://schemas.microsoft.com/office/drawing/2014/main" val="3982411479"/>
                  </a:ext>
                </a:extLst>
              </a:tr>
              <a:tr h="24392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钓鱼发烧友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杨枨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筏钓爱好者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热爱筏钓，有多年钓鱼心得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拥有多年钓鱼经验，熟悉钓鱼爱好者的心理。其需求对产品功能方向有着很大的参考价值。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根据现有用例确认功能是否完备，提供”渔乐生活</a:t>
                      </a:r>
                      <a:r>
                        <a:rPr lang="en-US" sz="2400" kern="100" dirty="0">
                          <a:effectLst/>
                        </a:rPr>
                        <a:t>app</a:t>
                      </a:r>
                      <a:r>
                        <a:rPr lang="zh-CN" sz="2400" kern="100" dirty="0">
                          <a:effectLst/>
                        </a:rPr>
                        <a:t>”项目中钓鱼发烧友角色功能需求，并对本项目组所做的界面原型提供相应的意见。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271" marR="111271" marT="0" marB="0"/>
                </a:tc>
                <a:extLst>
                  <a:ext uri="{0D108BD9-81ED-4DB2-BD59-A6C34878D82A}">
                    <a16:rowId xmlns:a16="http://schemas.microsoft.com/office/drawing/2014/main" val="1960958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9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3855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63303"/>
              </p:ext>
            </p:extLst>
          </p:nvPr>
        </p:nvGraphicFramePr>
        <p:xfrm>
          <a:off x="54429" y="546100"/>
          <a:ext cx="12061371" cy="6134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6431">
                  <a:extLst>
                    <a:ext uri="{9D8B030D-6E8A-4147-A177-3AD203B41FA5}">
                      <a16:colId xmlns:a16="http://schemas.microsoft.com/office/drawing/2014/main" val="844604195"/>
                    </a:ext>
                  </a:extLst>
                </a:gridCol>
                <a:gridCol w="1277740">
                  <a:extLst>
                    <a:ext uri="{9D8B030D-6E8A-4147-A177-3AD203B41FA5}">
                      <a16:colId xmlns:a16="http://schemas.microsoft.com/office/drawing/2014/main" val="185911715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5211856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299553318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753392656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4078321977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用户类别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用户姓名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当前身份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用户简介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选择原因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责任及义务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extLst>
                  <a:ext uri="{0D108BD9-81ED-4DB2-BD59-A6C34878D82A}">
                    <a16:rowId xmlns:a16="http://schemas.microsoft.com/office/drawing/2014/main" val="1641218906"/>
                  </a:ext>
                </a:extLst>
              </a:tr>
              <a:tr h="2667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系统管理员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陈尚辉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管理员代表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杨枨老师的研究生，客户指派的系统管理员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客户指派的系统管理员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提供”渔乐生活</a:t>
                      </a:r>
                      <a:r>
                        <a:rPr lang="en-US" sz="2800" kern="100">
                          <a:effectLst/>
                        </a:rPr>
                        <a:t>app</a:t>
                      </a:r>
                      <a:r>
                        <a:rPr lang="zh-CN" sz="2800" kern="100">
                          <a:effectLst/>
                        </a:rPr>
                        <a:t>”项目中管理员角色功能需求，并对本项目组所做的界面原型提供相应的修改意见</a:t>
                      </a:r>
                      <a:endParaRPr lang="zh-CN" sz="3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extLst>
                  <a:ext uri="{0D108BD9-81ED-4DB2-BD59-A6C34878D82A}">
                    <a16:rowId xmlns:a16="http://schemas.microsoft.com/office/drawing/2014/main" val="3461523664"/>
                  </a:ext>
                </a:extLst>
              </a:tr>
              <a:tr h="26670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游客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林翼力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游客用户代表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其他渔乐生活项目开发人员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软工大三学生，与本项目组一同上需求分析课程，同时也在进行渔乐生活</a:t>
                      </a:r>
                      <a:r>
                        <a:rPr lang="en-US" sz="2800" kern="100">
                          <a:effectLst/>
                        </a:rPr>
                        <a:t>app</a:t>
                      </a:r>
                      <a:r>
                        <a:rPr lang="zh-CN" sz="2800" kern="100">
                          <a:effectLst/>
                        </a:rPr>
                        <a:t>项目</a:t>
                      </a:r>
                      <a:endParaRPr lang="zh-CN" sz="3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提供”渔乐生活</a:t>
                      </a:r>
                      <a:r>
                        <a:rPr lang="en-US" sz="2800" kern="100" dirty="0">
                          <a:effectLst/>
                        </a:rPr>
                        <a:t>app</a:t>
                      </a:r>
                      <a:r>
                        <a:rPr lang="zh-CN" sz="2800" kern="100" dirty="0">
                          <a:effectLst/>
                        </a:rPr>
                        <a:t>”项目中游客角色功能需求，并对项目组所做的界面原型提供相应的修改意见。</a:t>
                      </a:r>
                      <a:endParaRPr lang="zh-CN" sz="3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095" marR="117095" marT="0" marB="0"/>
                </a:tc>
                <a:extLst>
                  <a:ext uri="{0D108BD9-81ED-4DB2-BD59-A6C34878D82A}">
                    <a16:rowId xmlns:a16="http://schemas.microsoft.com/office/drawing/2014/main" val="2016218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77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62325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明确权责</a:t>
            </a: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1700" y="1153176"/>
            <a:ext cx="102647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r>
              <a:rPr lang="zh-CN" altLang="zh-CN" sz="32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您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可以获得以下</a:t>
            </a:r>
            <a:r>
              <a:rPr lang="zh-CN" altLang="zh-CN" sz="32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利益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在未来此项目开发成功后，我们可以为您在该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中用户等级方面提供优待，拥有比一般用户更高的权限，并给予丰富的虚拟货币、经验奖励。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我们还会邀请您成为此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的第一批用户，根据运营情况给予您一定的物质、精神奖励</a:t>
            </a:r>
            <a:r>
              <a:rPr lang="zh-CN" altLang="zh-CN" sz="32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2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62325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明确权</a:t>
            </a:r>
            <a:r>
              <a:rPr lang="zh-CN" altLang="en-US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5975" y="944582"/>
            <a:ext cx="105600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0955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当然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，我们希望您能履行以下</a:t>
            </a:r>
            <a:r>
              <a:rPr lang="zh-CN" altLang="zh-CN" sz="32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职责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我们希望您每周都有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1-2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小时左右的时间可以和我们进行访谈。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我们希望您能对我们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的界面提出一些自己的看法和改进的意见。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我们希望您能回答一些钓鱼方面的问题。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38150" indent="-228600">
              <a:lnSpc>
                <a:spcPct val="150000"/>
              </a:lnSpc>
            </a:pP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3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我们希望您能表达出对本项目的一些愿望</a:t>
            </a:r>
            <a:r>
              <a:rPr lang="zh-CN" altLang="zh-CN" sz="32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zh-CN" altLang="zh-CN" sz="3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7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62325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zh-CN" altLang="en-US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责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825" y="1573478"/>
            <a:ext cx="111823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      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同时，您拥有以下</a:t>
            </a:r>
            <a:r>
              <a:rPr lang="zh-CN" altLang="zh-CN" sz="28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权力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28625" indent="-228600">
              <a:lnSpc>
                <a:spcPct val="200000"/>
              </a:lnSpc>
            </a:pP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您可以根据自己的时间安排，和我们协商后决定具体的访谈时间。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28625" indent="-228600">
              <a:lnSpc>
                <a:spcPct val="200000"/>
              </a:lnSpc>
            </a:pP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您可以选择不回答一些您觉得侵犯到您的问题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28625" indent="-228600">
              <a:lnSpc>
                <a:spcPct val="200000"/>
              </a:lnSpc>
            </a:pP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您可以随时与小组成员取得联系并表达自己的看法</a:t>
            </a:r>
            <a:endParaRPr lang="zh-CN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270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3175"/>
            <a:ext cx="53562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代表邀请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>
            <a:off x="162154" y="1644650"/>
            <a:ext cx="5825048" cy="40932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7" name="文本框 4"/>
          <p:cNvSpPr txBox="1">
            <a:spLocks noChangeArrowheads="1"/>
          </p:cNvSpPr>
          <p:nvPr/>
        </p:nvSpPr>
        <p:spPr bwMode="auto">
          <a:xfrm>
            <a:off x="1666875" y="993273"/>
            <a:ext cx="2681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4"/>
          <p:cNvSpPr txBox="1">
            <a:spLocks noChangeArrowheads="1"/>
          </p:cNvSpPr>
          <p:nvPr/>
        </p:nvSpPr>
        <p:spPr bwMode="auto">
          <a:xfrm>
            <a:off x="7758906" y="993273"/>
            <a:ext cx="2681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游客代表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8"/>
          <a:stretch/>
        </p:blipFill>
        <p:spPr>
          <a:xfrm>
            <a:off x="6159900" y="1644650"/>
            <a:ext cx="5904699" cy="4699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516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4" name="图片 23"/>
          <p:cNvPicPr/>
          <p:nvPr/>
        </p:nvPicPr>
        <p:blipFill>
          <a:blip r:embed="rId3"/>
          <a:stretch>
            <a:fillRect/>
          </a:stretch>
        </p:blipFill>
        <p:spPr>
          <a:xfrm>
            <a:off x="1477021" y="1779151"/>
            <a:ext cx="9629874" cy="43263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8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53562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用户代表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代表邀请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"/>
          <p:cNvSpPr txBox="1">
            <a:spLocks noChangeArrowheads="1"/>
          </p:cNvSpPr>
          <p:nvPr/>
        </p:nvSpPr>
        <p:spPr bwMode="auto">
          <a:xfrm>
            <a:off x="4264868" y="1132820"/>
            <a:ext cx="36622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管理员代表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45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96884" y="207607"/>
              <a:ext cx="937145" cy="226813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36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从</a:t>
              </a:r>
              <a:r>
                <a:rPr lang="zh-CN" altLang="en-US" sz="36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渔具</a:t>
              </a:r>
              <a:r>
                <a:rPr lang="zh-CN" altLang="en-US" sz="36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店部分</a:t>
              </a:r>
              <a:r>
                <a:rPr lang="zh-CN" altLang="en-US" sz="36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中</a:t>
              </a:r>
              <a:r>
                <a:rPr lang="zh-CN" altLang="en-US" sz="36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展示成果</a:t>
              </a:r>
              <a:endPara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03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1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84537" y="508000"/>
            <a:ext cx="802525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en-US" altLang="zh-CN" sz="44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13"/>
          <a:stretch/>
        </p:blipFill>
        <p:spPr>
          <a:xfrm>
            <a:off x="2172479" y="177963"/>
            <a:ext cx="3017493" cy="6414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154" y="793994"/>
            <a:ext cx="1903312" cy="1468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518" y="3001463"/>
            <a:ext cx="1915950" cy="1429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154" y="5012921"/>
            <a:ext cx="1848932" cy="1577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4"/>
          <p:cNvSpPr txBox="1">
            <a:spLocks noChangeArrowheads="1"/>
          </p:cNvSpPr>
          <p:nvPr/>
        </p:nvSpPr>
        <p:spPr bwMode="auto">
          <a:xfrm>
            <a:off x="5878947" y="188783"/>
            <a:ext cx="10250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钓点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"/>
          <p:cNvSpPr txBox="1">
            <a:spLocks noChangeArrowheads="1"/>
          </p:cNvSpPr>
          <p:nvPr/>
        </p:nvSpPr>
        <p:spPr bwMode="auto">
          <a:xfrm>
            <a:off x="5738402" y="2394400"/>
            <a:ext cx="13384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渔具店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4"/>
          <p:cNvSpPr txBox="1">
            <a:spLocks noChangeArrowheads="1"/>
          </p:cNvSpPr>
          <p:nvPr/>
        </p:nvSpPr>
        <p:spPr bwMode="auto">
          <a:xfrm>
            <a:off x="5944281" y="4460261"/>
            <a:ext cx="8944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268" y="177963"/>
            <a:ext cx="3023420" cy="6411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10086975" y="4632971"/>
            <a:ext cx="454025" cy="49389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上箭头 9"/>
          <p:cNvSpPr/>
          <p:nvPr/>
        </p:nvSpPr>
        <p:spPr>
          <a:xfrm rot="16200000">
            <a:off x="9352269" y="3460300"/>
            <a:ext cx="1196360" cy="901703"/>
          </a:xfrm>
          <a:prstGeom prst="bentUpArrow">
            <a:avLst>
              <a:gd name="adj1" fmla="val 16549"/>
              <a:gd name="adj2" fmla="val 25000"/>
              <a:gd name="adj3" fmla="val 306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105370" y="50800"/>
            <a:ext cx="802525" cy="606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4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渔具</a:t>
            </a:r>
            <a:r>
              <a:rPr lang="zh-CN" altLang="en-US" sz="40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endParaRPr lang="en-US" altLang="zh-CN" sz="40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4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456042" y="1457643"/>
            <a:ext cx="3619844" cy="675551"/>
            <a:chOff x="8456042" y="1457643"/>
            <a:chExt cx="3619844" cy="675551"/>
          </a:xfrm>
        </p:grpSpPr>
        <p:sp>
          <p:nvSpPr>
            <p:cNvPr id="31" name="文本框 4"/>
            <p:cNvSpPr txBox="1">
              <a:spLocks noChangeArrowheads="1"/>
            </p:cNvSpPr>
            <p:nvPr/>
          </p:nvSpPr>
          <p:spPr bwMode="auto">
            <a:xfrm>
              <a:off x="9474200" y="1486863"/>
              <a:ext cx="260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36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3600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</a:t>
              </a:r>
              <a:endParaRPr lang="zh-CN" altLang="en-US" sz="3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右箭头 3"/>
            <p:cNvSpPr/>
            <p:nvPr/>
          </p:nvSpPr>
          <p:spPr>
            <a:xfrm rot="10800000">
              <a:off x="8456042" y="1457643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74" y="129883"/>
            <a:ext cx="3075423" cy="65474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656" y="50800"/>
            <a:ext cx="3079386" cy="654743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456042" y="2413532"/>
            <a:ext cx="3619844" cy="675551"/>
            <a:chOff x="8456042" y="2413532"/>
            <a:chExt cx="3619844" cy="675551"/>
          </a:xfrm>
        </p:grpSpPr>
        <p:sp>
          <p:nvSpPr>
            <p:cNvPr id="35" name="文本框 4"/>
            <p:cNvSpPr txBox="1">
              <a:spLocks noChangeArrowheads="1"/>
            </p:cNvSpPr>
            <p:nvPr/>
          </p:nvSpPr>
          <p:spPr bwMode="auto">
            <a:xfrm>
              <a:off x="9474200" y="2442752"/>
              <a:ext cx="260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36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36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3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 rot="10800000">
              <a:off x="8456042" y="2413532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456042" y="3435100"/>
            <a:ext cx="3619844" cy="675551"/>
            <a:chOff x="8456042" y="3435100"/>
            <a:chExt cx="3619844" cy="675551"/>
          </a:xfrm>
        </p:grpSpPr>
        <p:sp>
          <p:nvSpPr>
            <p:cNvPr id="37" name="文本框 4"/>
            <p:cNvSpPr txBox="1">
              <a:spLocks noChangeArrowheads="1"/>
            </p:cNvSpPr>
            <p:nvPr/>
          </p:nvSpPr>
          <p:spPr bwMode="auto">
            <a:xfrm>
              <a:off x="9474200" y="3464320"/>
              <a:ext cx="260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36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36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  <a:endParaRPr lang="zh-CN" altLang="en-US" sz="3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右箭头 37"/>
            <p:cNvSpPr/>
            <p:nvPr/>
          </p:nvSpPr>
          <p:spPr>
            <a:xfrm rot="10800000">
              <a:off x="8456042" y="3435100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56042" y="4584966"/>
            <a:ext cx="3735958" cy="640622"/>
            <a:chOff x="8456042" y="4584966"/>
            <a:chExt cx="3735958" cy="640622"/>
          </a:xfrm>
        </p:grpSpPr>
        <p:sp>
          <p:nvSpPr>
            <p:cNvPr id="39" name="文本框 4"/>
            <p:cNvSpPr txBox="1">
              <a:spLocks noChangeArrowheads="1"/>
            </p:cNvSpPr>
            <p:nvPr/>
          </p:nvSpPr>
          <p:spPr bwMode="auto">
            <a:xfrm>
              <a:off x="9474200" y="4631231"/>
              <a:ext cx="2717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地图标注</a:t>
              </a:r>
              <a:endParaRPr lang="zh-CN" altLang="en-US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右箭头 45"/>
            <p:cNvSpPr/>
            <p:nvPr/>
          </p:nvSpPr>
          <p:spPr>
            <a:xfrm rot="10800000">
              <a:off x="8456042" y="4584966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5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文本框 15"/>
          <p:cNvSpPr txBox="1">
            <a:spLocks noChangeArrowheads="1"/>
          </p:cNvSpPr>
          <p:nvPr/>
        </p:nvSpPr>
        <p:spPr bwMode="auto">
          <a:xfrm>
            <a:off x="4176713" y="242888"/>
            <a:ext cx="38592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目录  </a:t>
            </a:r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content</a:t>
            </a:r>
            <a:endParaRPr lang="zh-CN" altLang="en-US" sz="4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766258" y="1719404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01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65" name="矩形 2"/>
          <p:cNvSpPr>
            <a:spLocks noChangeArrowheads="1"/>
          </p:cNvSpPr>
          <p:nvPr/>
        </p:nvSpPr>
        <p:spPr bwMode="auto">
          <a:xfrm>
            <a:off x="2789539" y="1782337"/>
            <a:ext cx="260824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愿景与范围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766258" y="2386154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02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67" name="矩形 28"/>
          <p:cNvSpPr>
            <a:spLocks noChangeArrowheads="1"/>
          </p:cNvSpPr>
          <p:nvPr/>
        </p:nvSpPr>
        <p:spPr bwMode="auto">
          <a:xfrm>
            <a:off x="2789539" y="2393297"/>
            <a:ext cx="307083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用户群与用户代表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1766258" y="3054492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FF"/>
                </a:solidFill>
              </a:rPr>
              <a:t>03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69" name="矩形 26"/>
          <p:cNvSpPr>
            <a:spLocks noChangeArrowheads="1"/>
          </p:cNvSpPr>
          <p:nvPr/>
        </p:nvSpPr>
        <p:spPr bwMode="auto">
          <a:xfrm>
            <a:off x="2788745" y="3092716"/>
            <a:ext cx="324862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从</a:t>
            </a:r>
            <a:r>
              <a:rPr lang="zh-CN" altLang="en-US" dirty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渔具店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中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查看成果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1766257" y="4395076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05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71" name="矩形 32"/>
          <p:cNvSpPr>
            <a:spLocks noChangeArrowheads="1"/>
          </p:cNvSpPr>
          <p:nvPr/>
        </p:nvSpPr>
        <p:spPr bwMode="auto">
          <a:xfrm>
            <a:off x="2789539" y="4402219"/>
            <a:ext cx="24658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需求跟踪矩阵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1766258" y="4990961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06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2789539" y="5053894"/>
            <a:ext cx="260824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需求可行性论证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356686" y="4990961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12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1" name="矩形 32"/>
          <p:cNvSpPr>
            <a:spLocks noChangeArrowheads="1"/>
          </p:cNvSpPr>
          <p:nvPr/>
        </p:nvSpPr>
        <p:spPr bwMode="auto">
          <a:xfrm>
            <a:off x="7379968" y="4998104"/>
            <a:ext cx="24658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SRS</a:t>
            </a:r>
            <a:r>
              <a:rPr lang="zh-CN" altLang="en-US" dirty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组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内评审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356686" y="3050216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09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7379968" y="3057359"/>
            <a:ext cx="278983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数据字典与</a:t>
            </a:r>
            <a:r>
              <a:rPr lang="en-US" altLang="zh-CN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E-R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图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356686" y="3751891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10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379968" y="3759034"/>
            <a:ext cx="410597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系统实现环境与运行环境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766258" y="3735491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04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7" name="矩形 26"/>
          <p:cNvSpPr>
            <a:spLocks noChangeArrowheads="1"/>
          </p:cNvSpPr>
          <p:nvPr/>
        </p:nvSpPr>
        <p:spPr bwMode="auto">
          <a:xfrm>
            <a:off x="2789539" y="3744221"/>
            <a:ext cx="307083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管理员端成果展示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6356686" y="4382128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11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7379968" y="4389271"/>
            <a:ext cx="410597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JAD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会议记录以及反馈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356686" y="1720898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07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41" name="矩形 28"/>
          <p:cNvSpPr>
            <a:spLocks noChangeArrowheads="1"/>
          </p:cNvSpPr>
          <p:nvPr/>
        </p:nvSpPr>
        <p:spPr bwMode="auto">
          <a:xfrm>
            <a:off x="7379968" y="1728041"/>
            <a:ext cx="246581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非功能性需求</a:t>
            </a:r>
            <a:endParaRPr lang="en-US" altLang="zh-CN" dirty="0">
              <a:solidFill>
                <a:srgbClr val="004C4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356686" y="2389236"/>
            <a:ext cx="934854" cy="495300"/>
          </a:xfrm>
          <a:prstGeom prst="rect">
            <a:avLst/>
          </a:prstGeom>
          <a:solidFill>
            <a:srgbClr val="7CAFDE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b="1" dirty="0" smtClean="0">
                <a:solidFill>
                  <a:srgbClr val="FFFFFF"/>
                </a:solidFill>
              </a:rPr>
              <a:t>08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43" name="矩形 26"/>
          <p:cNvSpPr>
            <a:spLocks noChangeArrowheads="1"/>
          </p:cNvSpPr>
          <p:nvPr/>
        </p:nvSpPr>
        <p:spPr bwMode="auto">
          <a:xfrm>
            <a:off x="7379968" y="2406698"/>
            <a:ext cx="36944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需求优先级</a:t>
            </a:r>
            <a:r>
              <a:rPr lang="zh-CN" altLang="en-US" dirty="0" smtClean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打分及</a:t>
            </a:r>
            <a:r>
              <a:rPr lang="zh-CN" altLang="en-US" dirty="0">
                <a:solidFill>
                  <a:srgbClr val="004C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排序</a:t>
            </a:r>
          </a:p>
        </p:txBody>
      </p:sp>
    </p:spTree>
    <p:extLst>
      <p:ext uri="{BB962C8B-B14F-4D97-AF65-F5344CB8AC3E}">
        <p14:creationId xmlns:p14="http://schemas.microsoft.com/office/powerpoint/2010/main" val="122842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105370" y="50800"/>
            <a:ext cx="802525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4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0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渔具</a:t>
            </a:r>
            <a:r>
              <a:rPr lang="zh-CN" altLang="en-US" sz="40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  <a:endParaRPr lang="en-US" altLang="zh-CN" sz="4000" b="1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4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75998" y="90810"/>
            <a:ext cx="8697130" cy="6597823"/>
            <a:chOff x="1675998" y="90810"/>
            <a:chExt cx="8697130" cy="65978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0" t="2999" r="11298" b="9616"/>
            <a:stretch/>
          </p:blipFill>
          <p:spPr>
            <a:xfrm>
              <a:off x="1675998" y="90810"/>
              <a:ext cx="8697130" cy="65978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矩形 2"/>
            <p:cNvSpPr/>
            <p:nvPr/>
          </p:nvSpPr>
          <p:spPr>
            <a:xfrm>
              <a:off x="4877914" y="820271"/>
              <a:ext cx="141761" cy="1354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3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新建渔具店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603641"/>
            <a:ext cx="2845707" cy="60782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92" y="58567"/>
            <a:ext cx="3141911" cy="66813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2" name="组合 31"/>
          <p:cNvGrpSpPr/>
          <p:nvPr/>
        </p:nvGrpSpPr>
        <p:grpSpPr>
          <a:xfrm>
            <a:off x="8581970" y="4881237"/>
            <a:ext cx="3580094" cy="585954"/>
            <a:chOff x="8524820" y="1531856"/>
            <a:chExt cx="3580094" cy="585954"/>
          </a:xfrm>
        </p:grpSpPr>
        <p:sp>
          <p:nvSpPr>
            <p:cNvPr id="33" name="文本框 4"/>
            <p:cNvSpPr txBox="1">
              <a:spLocks noChangeArrowheads="1"/>
            </p:cNvSpPr>
            <p:nvPr/>
          </p:nvSpPr>
          <p:spPr bwMode="auto">
            <a:xfrm>
              <a:off x="9503228" y="1531856"/>
              <a:ext cx="26016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3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  <a:endParaRPr lang="zh-CN" altLang="en-US" sz="3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 rot="10800000">
              <a:off x="8524820" y="1633587"/>
              <a:ext cx="978408" cy="48422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524820" y="2786031"/>
            <a:ext cx="4059908" cy="584775"/>
            <a:chOff x="8456042" y="2462878"/>
            <a:chExt cx="4059908" cy="584775"/>
          </a:xfrm>
        </p:grpSpPr>
        <p:sp>
          <p:nvSpPr>
            <p:cNvPr id="36" name="文本框 4"/>
            <p:cNvSpPr txBox="1">
              <a:spLocks noChangeArrowheads="1"/>
            </p:cNvSpPr>
            <p:nvPr/>
          </p:nvSpPr>
          <p:spPr bwMode="auto">
            <a:xfrm>
              <a:off x="9434450" y="2462878"/>
              <a:ext cx="30815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填写基本</a:t>
              </a:r>
              <a:r>
                <a:rPr lang="zh-CN" altLang="en-US" sz="3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3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 rot="10800000">
              <a:off x="8456042" y="2528044"/>
              <a:ext cx="978408" cy="46265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524820" y="3582457"/>
            <a:ext cx="5017008" cy="503567"/>
            <a:chOff x="8524820" y="3582457"/>
            <a:chExt cx="5017008" cy="503567"/>
          </a:xfrm>
        </p:grpSpPr>
        <p:sp>
          <p:nvSpPr>
            <p:cNvPr id="39" name="文本框 4"/>
            <p:cNvSpPr txBox="1">
              <a:spLocks noChangeArrowheads="1"/>
            </p:cNvSpPr>
            <p:nvPr/>
          </p:nvSpPr>
          <p:spPr bwMode="auto">
            <a:xfrm>
              <a:off x="9503228" y="3582457"/>
              <a:ext cx="4038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填写</a:t>
              </a:r>
              <a:r>
                <a:rPr lang="zh-CN" altLang="en-US" sz="24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r>
                <a:rPr lang="zh-CN" altLang="en-US" sz="2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（非必要）</a:t>
              </a:r>
              <a:endPara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右箭头 45"/>
            <p:cNvSpPr/>
            <p:nvPr/>
          </p:nvSpPr>
          <p:spPr>
            <a:xfrm rot="10800000">
              <a:off x="8524820" y="3612168"/>
              <a:ext cx="978408" cy="473856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2920" y="4023724"/>
            <a:ext cx="3302508" cy="473856"/>
            <a:chOff x="8495792" y="4648099"/>
            <a:chExt cx="3302508" cy="523220"/>
          </a:xfrm>
        </p:grpSpPr>
        <p:sp>
          <p:nvSpPr>
            <p:cNvPr id="48" name="文本框 4"/>
            <p:cNvSpPr txBox="1">
              <a:spLocks noChangeArrowheads="1"/>
            </p:cNvSpPr>
            <p:nvPr/>
          </p:nvSpPr>
          <p:spPr bwMode="auto">
            <a:xfrm>
              <a:off x="9080500" y="4648099"/>
              <a:ext cx="2717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24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24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可见性</a:t>
              </a:r>
              <a:endParaRPr lang="zh-CN" altLang="en-US" sz="2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右箭头 48"/>
            <p:cNvSpPr/>
            <p:nvPr/>
          </p:nvSpPr>
          <p:spPr>
            <a:xfrm rot="10800000">
              <a:off x="8495792" y="4738590"/>
              <a:ext cx="978408" cy="27906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562920" y="1740055"/>
            <a:ext cx="3539272" cy="584775"/>
            <a:chOff x="8410520" y="1587655"/>
            <a:chExt cx="3539272" cy="584775"/>
          </a:xfrm>
        </p:grpSpPr>
        <p:sp>
          <p:nvSpPr>
            <p:cNvPr id="51" name="文本框 4"/>
            <p:cNvSpPr txBox="1">
              <a:spLocks noChangeArrowheads="1"/>
            </p:cNvSpPr>
            <p:nvPr/>
          </p:nvSpPr>
          <p:spPr bwMode="auto">
            <a:xfrm>
              <a:off x="9348106" y="1587655"/>
              <a:ext cx="260168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</a:t>
              </a:r>
              <a:r>
                <a:rPr lang="zh-CN" altLang="en-US" sz="3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</a:t>
              </a:r>
              <a:endParaRPr lang="zh-CN" altLang="en-US" sz="3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右箭头 51"/>
            <p:cNvSpPr/>
            <p:nvPr/>
          </p:nvSpPr>
          <p:spPr>
            <a:xfrm rot="10800000">
              <a:off x="8410520" y="1637932"/>
              <a:ext cx="978408" cy="48422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9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新建渔具店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75" y="508000"/>
            <a:ext cx="2867449" cy="6074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86" y="127058"/>
            <a:ext cx="3025656" cy="6455222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8601184" y="1820500"/>
            <a:ext cx="3619844" cy="675551"/>
            <a:chOff x="8456042" y="1457643"/>
            <a:chExt cx="3619844" cy="675551"/>
          </a:xfrm>
        </p:grpSpPr>
        <p:sp>
          <p:nvSpPr>
            <p:cNvPr id="54" name="文本框 4"/>
            <p:cNvSpPr txBox="1">
              <a:spLocks noChangeArrowheads="1"/>
            </p:cNvSpPr>
            <p:nvPr/>
          </p:nvSpPr>
          <p:spPr bwMode="auto">
            <a:xfrm>
              <a:off x="9474200" y="1486863"/>
              <a:ext cx="260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36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3600" b="1" dirty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</a:t>
              </a:r>
              <a:endParaRPr lang="zh-CN" altLang="en-US" sz="3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右箭头 54"/>
            <p:cNvSpPr/>
            <p:nvPr/>
          </p:nvSpPr>
          <p:spPr>
            <a:xfrm rot="10800000">
              <a:off x="8456042" y="1457643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601184" y="3612899"/>
            <a:ext cx="3619844" cy="675551"/>
            <a:chOff x="8456042" y="2413532"/>
            <a:chExt cx="3619844" cy="675551"/>
          </a:xfrm>
        </p:grpSpPr>
        <p:sp>
          <p:nvSpPr>
            <p:cNvPr id="57" name="文本框 4"/>
            <p:cNvSpPr txBox="1">
              <a:spLocks noChangeArrowheads="1"/>
            </p:cNvSpPr>
            <p:nvPr/>
          </p:nvSpPr>
          <p:spPr bwMode="auto">
            <a:xfrm>
              <a:off x="9474200" y="2442752"/>
              <a:ext cx="26016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渔具</a:t>
              </a:r>
              <a:r>
                <a:rPr lang="zh-CN" altLang="en-US" sz="36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</a:t>
              </a:r>
              <a:r>
                <a:rPr lang="zh-CN" altLang="en-US" sz="36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zh-CN" altLang="en-US" sz="36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右箭头 57"/>
            <p:cNvSpPr/>
            <p:nvPr/>
          </p:nvSpPr>
          <p:spPr>
            <a:xfrm rot="10800000">
              <a:off x="8456042" y="2413532"/>
              <a:ext cx="978408" cy="640622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5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171848" y="-67892"/>
            <a:ext cx="612661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新建渔具店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3386" r="5449" b="2223"/>
          <a:stretch/>
        </p:blipFill>
        <p:spPr>
          <a:xfrm>
            <a:off x="3191782" y="0"/>
            <a:ext cx="5665561" cy="67562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99278" y="-67892"/>
            <a:ext cx="612661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对话框图</a:t>
            </a:r>
            <a:r>
              <a:rPr lang="en-US" altLang="zh-CN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照片上传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8" y="645909"/>
            <a:ext cx="11269436" cy="5285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94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用例说明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新建渔具店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82974"/>
              </p:ext>
            </p:extLst>
          </p:nvPr>
        </p:nvGraphicFramePr>
        <p:xfrm>
          <a:off x="29597" y="625155"/>
          <a:ext cx="12118861" cy="6128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1557">
                  <a:extLst>
                    <a:ext uri="{9D8B030D-6E8A-4147-A177-3AD203B41FA5}">
                      <a16:colId xmlns:a16="http://schemas.microsoft.com/office/drawing/2014/main" val="3906495059"/>
                    </a:ext>
                  </a:extLst>
                </a:gridCol>
                <a:gridCol w="9847304">
                  <a:extLst>
                    <a:ext uri="{9D8B030D-6E8A-4147-A177-3AD203B41FA5}">
                      <a16:colId xmlns:a16="http://schemas.microsoft.com/office/drawing/2014/main" val="3525371081"/>
                    </a:ext>
                  </a:extLst>
                </a:gridCol>
              </a:tblGrid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用例标识号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UC-007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952042801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用例名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新建渔具店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978874934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创建时间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2018</a:t>
                      </a:r>
                      <a:r>
                        <a:rPr lang="zh-CN" sz="1600" kern="100">
                          <a:effectLst/>
                        </a:rPr>
                        <a:t>年</a:t>
                      </a:r>
                      <a:r>
                        <a:rPr lang="en-US" sz="1600" kern="100">
                          <a:effectLst/>
                        </a:rPr>
                        <a:t>12</a:t>
                      </a:r>
                      <a:r>
                        <a:rPr lang="zh-CN" sz="1600" kern="100">
                          <a:effectLst/>
                        </a:rPr>
                        <a:t>月</a:t>
                      </a: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日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078873285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最后修改时间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2018</a:t>
                      </a:r>
                      <a:r>
                        <a:rPr lang="zh-CN" sz="1600" kern="100" dirty="0">
                          <a:effectLst/>
                        </a:rPr>
                        <a:t>年</a:t>
                      </a:r>
                      <a:r>
                        <a:rPr lang="en-US" sz="1600" kern="100" dirty="0">
                          <a:effectLst/>
                        </a:rPr>
                        <a:t>12</a:t>
                      </a:r>
                      <a:r>
                        <a:rPr lang="zh-CN" sz="1600" kern="100" dirty="0">
                          <a:effectLst/>
                        </a:rPr>
                        <a:t>月</a:t>
                      </a:r>
                      <a:r>
                        <a:rPr lang="en-US" sz="1600" kern="100" dirty="0">
                          <a:effectLst/>
                        </a:rPr>
                        <a:t>30</a:t>
                      </a:r>
                      <a:r>
                        <a:rPr lang="zh-CN" sz="1600" kern="100" dirty="0">
                          <a:effectLst/>
                        </a:rPr>
                        <a:t>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492073477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用例说明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用户进行新建渔具店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397090558"/>
                  </a:ext>
                </a:extLst>
              </a:tr>
              <a:tr h="74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PRE-1: </a:t>
                      </a:r>
                      <a:r>
                        <a:rPr lang="zh-CN" sz="1600" kern="100" dirty="0">
                          <a:effectLst/>
                        </a:rPr>
                        <a:t>已注册的合法用户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PRE-2: </a:t>
                      </a:r>
                      <a:r>
                        <a:rPr lang="zh-CN" sz="1600" kern="100" dirty="0">
                          <a:effectLst/>
                        </a:rPr>
                        <a:t>用户进行过实名认证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PRE-3: </a:t>
                      </a:r>
                      <a:r>
                        <a:rPr lang="zh-CN" sz="1600" kern="100" dirty="0">
                          <a:effectLst/>
                        </a:rPr>
                        <a:t>手机接入</a:t>
                      </a:r>
                      <a:r>
                        <a:rPr lang="en-US" sz="1600" kern="100" dirty="0">
                          <a:effectLst/>
                        </a:rPr>
                        <a:t>Internet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550577379"/>
                  </a:ext>
                </a:extLst>
              </a:tr>
              <a:tr h="11322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基本事件流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>
                          <a:effectLst/>
                        </a:rPr>
                        <a:t>移动主界面上的地标，在希望创建渔具店的位置停止。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>
                          <a:effectLst/>
                        </a:rPr>
                        <a:t>点击主界面上的‘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‘选项，弹出选项，点击新增渔具店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3.  </a:t>
                      </a:r>
                      <a:r>
                        <a:rPr lang="zh-CN" sz="1600" kern="100">
                          <a:effectLst/>
                        </a:rPr>
                        <a:t>上传照片，输入店铺名称，输入联系电话，输入店铺介绍，选择是否仅自己可见，定位店铺，点击提交。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4.  </a:t>
                      </a:r>
                      <a:r>
                        <a:rPr lang="zh-CN" sz="1600" kern="100">
                          <a:effectLst/>
                        </a:rPr>
                        <a:t>显示新建店铺成功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58391941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其他事件流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033623868"/>
                  </a:ext>
                </a:extLst>
              </a:tr>
              <a:tr h="74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后置条件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POST-1: </a:t>
                      </a:r>
                      <a:r>
                        <a:rPr lang="zh-CN" sz="1600" kern="100">
                          <a:effectLst/>
                        </a:rPr>
                        <a:t>服务器端接受前端发送的新建渔具店信息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POST-2: </a:t>
                      </a:r>
                      <a:r>
                        <a:rPr lang="zh-CN" sz="1600" kern="100">
                          <a:effectLst/>
                        </a:rPr>
                        <a:t>对数据进行清洗后，显示在管理员界面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POST-3: </a:t>
                      </a:r>
                      <a:r>
                        <a:rPr lang="zh-CN" sz="1600" kern="100">
                          <a:effectLst/>
                        </a:rPr>
                        <a:t>等待管理员的审核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863003812"/>
                  </a:ext>
                </a:extLst>
              </a:tr>
              <a:tr h="74549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异常事件流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>
                          <a:effectLst/>
                        </a:rPr>
                        <a:t>未将必要信息填写完整</a:t>
                      </a:r>
                    </a:p>
                    <a:p>
                      <a:pPr marL="228600"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a1. </a:t>
                      </a:r>
                      <a:r>
                        <a:rPr lang="zh-CN" sz="1600" kern="100">
                          <a:effectLst/>
                        </a:rPr>
                        <a:t>用户没有填入店铺名称，提示用户店铺名称不能为空</a:t>
                      </a:r>
                    </a:p>
                    <a:p>
                      <a:pPr marL="228600"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a2. </a:t>
                      </a:r>
                      <a:r>
                        <a:rPr lang="zh-CN" sz="1600" kern="100">
                          <a:effectLst/>
                        </a:rPr>
                        <a:t>用户没有填入联系电话，提示用户联系电话不能为空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545049193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优先级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非常高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120154732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使用频率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前期店铺比较少且有一定量的用户群的情况下会比较高，后期会降低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730910099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业务规则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3454019677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其他信息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>
                          <a:effectLst/>
                        </a:rPr>
                        <a:t>填充的信息越全，越有可能被其他用户所看到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2402940525"/>
                  </a:ext>
                </a:extLst>
              </a:tr>
              <a:tr h="2484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APPUI023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APPUI024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APPUI025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APPUI026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APPUI027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u="sng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APPUI046</a:t>
                      </a:r>
                      <a:endParaRPr lang="zh-CN" sz="1600" u="sng" kern="100" dirty="0">
                        <a:solidFill>
                          <a:srgbClr val="7030A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0491" marR="100491" marT="0" marB="0"/>
                </a:tc>
                <a:extLst>
                  <a:ext uri="{0D108BD9-81ED-4DB2-BD59-A6C34878D82A}">
                    <a16:rowId xmlns:a16="http://schemas.microsoft.com/office/drawing/2014/main" val="1853477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6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981075" y="2330659"/>
            <a:ext cx="1059505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6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r>
              <a:rPr lang="zh-CN" altLang="en-US" sz="6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编写原则：</a:t>
            </a:r>
            <a:endParaRPr lang="en-US" altLang="zh-CN" sz="66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6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盒测试</a:t>
            </a:r>
            <a:r>
              <a:rPr lang="en-US" altLang="zh-CN" sz="6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6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等价类测试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2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新建渔具店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4280" y="793854"/>
            <a:ext cx="4466318" cy="2461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5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传渔具店照片</a:t>
            </a:r>
            <a:endPara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54535" y="793853"/>
            <a:ext cx="4466318" cy="2461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新增渔具店输入信息</a:t>
            </a:r>
            <a:endPara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4280" y="3611617"/>
            <a:ext cx="4466318" cy="2461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查看新增渔具店详细信息</a:t>
            </a:r>
            <a:endPara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54535" y="3611617"/>
            <a:ext cx="4466318" cy="2461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新增后跳转到主界面</a:t>
            </a:r>
            <a:endPara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59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73291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上传渔具店照片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312" y="726752"/>
            <a:ext cx="7829284" cy="59022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25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73291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上传渔具店照片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" y="960438"/>
            <a:ext cx="6032595" cy="10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" y="2257961"/>
            <a:ext cx="6096611" cy="1716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" y="4210653"/>
            <a:ext cx="6160457" cy="2113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166" y="672258"/>
            <a:ext cx="5671518" cy="1949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166" y="2679052"/>
            <a:ext cx="5671518" cy="194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165" y="4682773"/>
            <a:ext cx="5691319" cy="1776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矩形 30"/>
          <p:cNvSpPr/>
          <p:nvPr/>
        </p:nvSpPr>
        <p:spPr>
          <a:xfrm>
            <a:off x="1486238" y="1708550"/>
            <a:ext cx="454025" cy="493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457494" y="3187750"/>
            <a:ext cx="418762" cy="4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457494" y="5378500"/>
            <a:ext cx="418762" cy="4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560326" y="1714246"/>
            <a:ext cx="418762" cy="4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560326" y="3728154"/>
            <a:ext cx="418762" cy="4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flipH="1">
            <a:off x="7617951" y="5674359"/>
            <a:ext cx="418762" cy="4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4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04370" y="238997"/>
              <a:ext cx="1008956" cy="157024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8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愿景与范围</a:t>
              </a:r>
              <a:endPara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01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410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93697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新增渔具店输入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57" y="726752"/>
            <a:ext cx="6756853" cy="5861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29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1055131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查看新增渔具店详细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9" y="1018811"/>
            <a:ext cx="10824027" cy="50114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734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93697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新增后跳转到主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62" y="1046712"/>
            <a:ext cx="11399471" cy="4591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685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62765" y="259948"/>
              <a:ext cx="1229573" cy="122130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36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管理员端成果展示</a:t>
              </a:r>
              <a:endPara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04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47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35938"/>
            <a:ext cx="5078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管理员界面原型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23" y="427127"/>
            <a:ext cx="7466535" cy="6370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144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35938"/>
            <a:ext cx="66959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管理员界面原型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投诉处理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89" y="507378"/>
            <a:ext cx="9222085" cy="62545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2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8" y="-35938"/>
            <a:ext cx="65435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管理员界面原型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约钓管理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钓点列表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11" y="508000"/>
            <a:ext cx="9162777" cy="622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7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8" y="-35938"/>
            <a:ext cx="7216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管理员界面原型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评价管理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508000"/>
            <a:ext cx="9130924" cy="6222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95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8" y="-35938"/>
            <a:ext cx="7216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管理员界面原型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51" y="487282"/>
            <a:ext cx="8389256" cy="6261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699"/>
          <a:stretch/>
        </p:blipFill>
        <p:spPr>
          <a:xfrm>
            <a:off x="1727765" y="487282"/>
            <a:ext cx="8330635" cy="5439609"/>
          </a:xfrm>
          <a:prstGeom prst="rect">
            <a:avLst/>
          </a:prstGeom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073" y="1193914"/>
            <a:ext cx="6670950" cy="47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35938"/>
            <a:ext cx="5078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用例说明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用户拉黑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1" y="508000"/>
            <a:ext cx="5993267" cy="62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498475"/>
            <a:ext cx="2681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景与范围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538" y="2450575"/>
            <a:ext cx="115665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针对钓鱼发烧友，他们需要进行钓鱼社交活动，“渔乐生活</a:t>
            </a:r>
            <a:r>
              <a:rPr lang="en-US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”是一种社交软件，它将提供一个以地理信息位置为基础的社交平台，含有钓鱼地点的上传、分享钓鱼经历、朋友圈社交、相约钓鱼等功能，该系统将给钓鱼爱好者提供一个良好的交流的平台。不同于当前钓鱼</a:t>
            </a:r>
            <a:r>
              <a:rPr lang="en-US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系统，我们的产品目前不带有商用、获利目的</a:t>
            </a:r>
            <a:r>
              <a:rPr lang="zh-CN" altLang="en-US" sz="32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3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2561" y="1558147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4800" b="1" kern="100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愿景申明</a:t>
            </a:r>
          </a:p>
        </p:txBody>
      </p:sp>
    </p:spTree>
    <p:extLst>
      <p:ext uri="{BB962C8B-B14F-4D97-AF65-F5344CB8AC3E}">
        <p14:creationId xmlns:p14="http://schemas.microsoft.com/office/powerpoint/2010/main" val="39436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35938"/>
            <a:ext cx="5078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用户拉黑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" y="1031420"/>
            <a:ext cx="6012461" cy="2306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5" y="3689121"/>
            <a:ext cx="5995208" cy="2283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305" y="1817717"/>
            <a:ext cx="5988938" cy="3291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8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08770" y="238997"/>
              <a:ext cx="1200158" cy="157024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8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需求跟踪矩阵</a:t>
              </a:r>
              <a:endPara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05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72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-9524"/>
            <a:ext cx="33913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需求跟踪矩阵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" y="1265458"/>
            <a:ext cx="12060641" cy="4301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3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5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47661" y="254132"/>
              <a:ext cx="1185450" cy="133762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需求可行性</a:t>
              </a:r>
              <a:r>
                <a:rPr lang="zh-CN" altLang="en-US" sz="40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论证</a:t>
              </a:r>
              <a:endPara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06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213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57857" y="-28175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需求可行性论证</a:t>
            </a:r>
            <a:r>
              <a:rPr lang="en-US" altLang="zh-CN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endParaRPr lang="zh-CN" altLang="en-US" sz="3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8" y="1341741"/>
            <a:ext cx="11697523" cy="38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5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28556" y="254132"/>
              <a:ext cx="1023664" cy="133762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非功能性需求</a:t>
              </a:r>
              <a:endPara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07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65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57857" y="-28175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r>
              <a:rPr lang="en-US" altLang="zh-CN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endParaRPr lang="zh-CN" altLang="en-US" sz="3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7" y="1569235"/>
            <a:ext cx="11710544" cy="3817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82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29424" y="197820"/>
              <a:ext cx="1185450" cy="250076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需求优先级打分</a:t>
              </a:r>
              <a:endParaRPr lang="en-US" altLang="zh-CN" sz="4000" kern="0" spc="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及</a:t>
              </a:r>
              <a:r>
                <a:rPr lang="zh-CN" altLang="en-US" sz="40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排序</a:t>
              </a:r>
              <a:endPara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08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862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-4222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9245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</a:t>
            </a: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打分及排序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8]</a:t>
            </a:r>
            <a:endParaRPr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"/>
          <p:cNvSpPr txBox="1">
            <a:spLocks noChangeArrowheads="1"/>
          </p:cNvSpPr>
          <p:nvPr/>
        </p:nvSpPr>
        <p:spPr bwMode="auto">
          <a:xfrm>
            <a:off x="164421" y="752561"/>
            <a:ext cx="191780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endParaRPr lang="en-US" altLang="zh-CN" sz="4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01"/>
          <a:stretch/>
        </p:blipFill>
        <p:spPr bwMode="auto">
          <a:xfrm>
            <a:off x="519652" y="1522002"/>
            <a:ext cx="10956925" cy="4996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41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97439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需求优先级打分及</a:t>
            </a: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8]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6" y="856612"/>
            <a:ext cx="11711761" cy="5681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50800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498475"/>
            <a:ext cx="2681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景与范围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>
            <a:spLocks noChangeArrowheads="1"/>
          </p:cNvSpPr>
          <p:nvPr/>
        </p:nvSpPr>
        <p:spPr bwMode="auto">
          <a:xfrm>
            <a:off x="3429000" y="175309"/>
            <a:ext cx="49974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（顶层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例图）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2" y="980868"/>
            <a:ext cx="4016375" cy="5616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84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97439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需求优先级打分及</a:t>
            </a: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管理端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8]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" y="2145982"/>
            <a:ext cx="12060566" cy="2514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0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25631" y="255977"/>
              <a:ext cx="1308168" cy="133762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数据字典与</a:t>
              </a:r>
              <a:r>
                <a:rPr lang="en-US" altLang="zh-CN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E-R</a:t>
              </a: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图</a:t>
              </a:r>
              <a:endPara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09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658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-9524"/>
            <a:ext cx="26812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用例数据字典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86" y="418874"/>
            <a:ext cx="7141228" cy="6337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187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4"/>
            <a:ext cx="5800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用例数据字典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89" y="722291"/>
            <a:ext cx="10048820" cy="5419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73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-9524"/>
            <a:ext cx="2681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r>
              <a:rPr lang="en-US" altLang="zh-CN" sz="18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endParaRPr lang="zh-CN" altLang="en-US" sz="1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0" y="681386"/>
            <a:ext cx="11989105" cy="5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4"/>
            <a:ext cx="344941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概念模型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10]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3"/>
          <a:stretch>
            <a:fillRect/>
          </a:stretch>
        </p:blipFill>
        <p:spPr>
          <a:xfrm>
            <a:off x="295275" y="710687"/>
            <a:ext cx="11293359" cy="58430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0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3" y="-9524"/>
            <a:ext cx="43492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图（物理模型）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261710" y="703783"/>
            <a:ext cx="11615777" cy="5856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71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47663" y="196097"/>
              <a:ext cx="1185450" cy="250076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系统的实现</a:t>
              </a: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环境</a:t>
              </a:r>
              <a:endParaRPr lang="en-US" altLang="zh-CN" sz="4000" kern="0" spc="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和</a:t>
              </a:r>
              <a:r>
                <a:rPr lang="zh-CN" altLang="en-US" sz="4000" kern="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运行环境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10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216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55249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系统的实现环境和运行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7177" y="2641302"/>
            <a:ext cx="1125922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：允许用户从互联网连接使用Android、ios智能手机进行访问，搭载Android 5.0/iOS7及以上的移动设备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端：允许管理员从IE8.0版本及以上浏览器访问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端：可在满足服务器部署要求的云服务器上运行。</a:t>
            </a:r>
          </a:p>
        </p:txBody>
      </p:sp>
      <p:sp>
        <p:nvSpPr>
          <p:cNvPr id="27" name="矩形 26"/>
          <p:cNvSpPr/>
          <p:nvPr/>
        </p:nvSpPr>
        <p:spPr>
          <a:xfrm>
            <a:off x="577177" y="1132822"/>
            <a:ext cx="112592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实现环境：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应用开发环境（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H5APP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框架）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开发工具：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Hbulider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96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15881" y="197820"/>
              <a:ext cx="1018148" cy="250076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JAD</a:t>
              </a: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会议记录</a:t>
              </a:r>
              <a:endParaRPr lang="en-US" altLang="zh-CN" sz="4000" kern="0" spc="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及反馈</a:t>
              </a:r>
              <a:endParaRPr lang="zh-CN" altLang="en-US" sz="4000" kern="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11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46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-9525"/>
            <a:ext cx="2681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景与范围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5283200" y="-40591"/>
            <a:ext cx="1625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鱼骨图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1384"/>
          <a:stretch>
            <a:fillRect/>
          </a:stretch>
        </p:blipFill>
        <p:spPr bwMode="auto">
          <a:xfrm>
            <a:off x="833438" y="583008"/>
            <a:ext cx="10707687" cy="60983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35510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62" y="634666"/>
            <a:ext cx="11387137" cy="5995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8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372427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[11]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93308"/>
            <a:ext cx="6415087" cy="6398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" y="1390652"/>
            <a:ext cx="12147242" cy="40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26892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" y="875943"/>
            <a:ext cx="12088912" cy="51061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7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258146" y="255977"/>
              <a:ext cx="1023664" cy="133762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组内评审记录</a:t>
              </a:r>
              <a:endParaRPr lang="zh-CN" altLang="en-US" sz="4000" kern="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12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50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37242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组内评审记录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8" y="1203902"/>
            <a:ext cx="11893423" cy="4187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87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2" y="-9524"/>
            <a:ext cx="35510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组内评审记录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675" y="50800"/>
            <a:ext cx="6800850" cy="6657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215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366039" y="254132"/>
              <a:ext cx="700092" cy="133762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40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常规展示</a:t>
              </a:r>
              <a:endParaRPr lang="zh-CN" altLang="en-US" sz="4000" kern="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13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542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4" y="-9524"/>
            <a:ext cx="459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563" y="645894"/>
            <a:ext cx="128275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[1]	</a:t>
            </a:r>
            <a:r>
              <a:rPr lang="zh-CN" altLang="en-US" sz="3200" dirty="0" smtClean="0"/>
              <a:t>愿</a:t>
            </a:r>
            <a:r>
              <a:rPr lang="zh-CN" altLang="en-US" sz="3200" dirty="0"/>
              <a:t>景与范围  </a:t>
            </a:r>
            <a:r>
              <a:rPr lang="en-US" altLang="zh-CN" sz="3200" dirty="0" smtClean="0"/>
              <a:t>v0.2.0		</a:t>
            </a:r>
            <a:r>
              <a:rPr lang="en-US" altLang="zh-CN" sz="3200" dirty="0" smtClean="0"/>
              <a:t>2019.1.8</a:t>
            </a:r>
            <a:endParaRPr lang="en-US" altLang="zh-CN" sz="3200" dirty="0"/>
          </a:p>
          <a:p>
            <a:r>
              <a:rPr lang="en-US" altLang="zh-CN" sz="3200" dirty="0" smtClean="0"/>
              <a:t>[2] 	</a:t>
            </a:r>
            <a:r>
              <a:rPr lang="zh-CN" altLang="en-US" sz="3200" dirty="0" smtClean="0"/>
              <a:t>用户</a:t>
            </a:r>
            <a:r>
              <a:rPr lang="zh-CN" altLang="en-US" sz="3200" dirty="0"/>
              <a:t>分类  </a:t>
            </a:r>
            <a:r>
              <a:rPr lang="en-US" altLang="zh-CN" sz="3200" dirty="0" smtClean="0"/>
              <a:t>v0.3.0	</a:t>
            </a:r>
            <a:r>
              <a:rPr lang="en-US" altLang="zh-CN" sz="3200" dirty="0" smtClean="0"/>
              <a:t>2019.1.8</a:t>
            </a:r>
            <a:endParaRPr lang="en-US" altLang="zh-CN" sz="3200" dirty="0"/>
          </a:p>
          <a:p>
            <a:r>
              <a:rPr lang="en-US" altLang="zh-CN" sz="3200" dirty="0" smtClean="0"/>
              <a:t>[3] 	</a:t>
            </a:r>
            <a:r>
              <a:rPr lang="zh-CN" altLang="en-US" sz="3200" dirty="0" smtClean="0"/>
              <a:t>界面</a:t>
            </a:r>
            <a:r>
              <a:rPr lang="zh-CN" altLang="en-US" sz="3200" dirty="0"/>
              <a:t>原型</a:t>
            </a:r>
            <a:r>
              <a:rPr lang="en-US" altLang="zh-CN" sz="3200" dirty="0"/>
              <a:t>Fish  </a:t>
            </a:r>
            <a:r>
              <a:rPr lang="en-US" altLang="zh-CN" sz="3200" dirty="0" smtClean="0"/>
              <a:t>v0.9.0		</a:t>
            </a:r>
            <a:r>
              <a:rPr lang="en-US" altLang="zh-CN" sz="3200" dirty="0" smtClean="0"/>
              <a:t>2019.1.8</a:t>
            </a:r>
            <a:endParaRPr lang="en-US" altLang="zh-CN" sz="3200" dirty="0"/>
          </a:p>
          <a:p>
            <a:r>
              <a:rPr lang="en-US" altLang="zh-CN" sz="3200" dirty="0" smtClean="0"/>
              <a:t>[4] 	</a:t>
            </a:r>
            <a:r>
              <a:rPr lang="zh-CN" altLang="en-US" sz="3200" dirty="0" smtClean="0"/>
              <a:t>渔</a:t>
            </a:r>
            <a:r>
              <a:rPr lang="zh-CN" altLang="en-US" sz="3200" dirty="0"/>
              <a:t>乐生活</a:t>
            </a:r>
            <a:r>
              <a:rPr lang="en-US" altLang="zh-CN" sz="3200" dirty="0"/>
              <a:t>APP</a:t>
            </a:r>
            <a:r>
              <a:rPr lang="zh-CN" altLang="en-US" sz="3200" dirty="0"/>
              <a:t>软件需求规格说明书 </a:t>
            </a:r>
            <a:r>
              <a:rPr lang="en-US" altLang="zh-CN" sz="3200" dirty="0" smtClean="0"/>
              <a:t>v0.7.0		2019.1.1</a:t>
            </a:r>
            <a:endParaRPr lang="en-US" altLang="zh-CN" sz="3200" dirty="0"/>
          </a:p>
          <a:p>
            <a:r>
              <a:rPr lang="en-US" altLang="zh-CN" sz="3200" dirty="0" smtClean="0"/>
              <a:t>[5] 	</a:t>
            </a:r>
            <a:r>
              <a:rPr lang="zh-CN" altLang="en-US" sz="3200" dirty="0" smtClean="0"/>
              <a:t>测试用例 </a:t>
            </a:r>
            <a:r>
              <a:rPr lang="en-US" altLang="zh-CN" sz="3200" dirty="0" smtClean="0"/>
              <a:t>v0.1.0		</a:t>
            </a:r>
            <a:r>
              <a:rPr lang="en-US" altLang="zh-CN" sz="3200" dirty="0" smtClean="0"/>
              <a:t>2019.1.8</a:t>
            </a:r>
            <a:endParaRPr lang="en-US" altLang="zh-CN" sz="3200" dirty="0"/>
          </a:p>
          <a:p>
            <a:r>
              <a:rPr lang="en-US" altLang="zh-CN" sz="3200" dirty="0" smtClean="0"/>
              <a:t>[6] 	</a:t>
            </a:r>
            <a:r>
              <a:rPr lang="zh-CN" altLang="en-US" sz="3200" dirty="0" smtClean="0"/>
              <a:t>需求</a:t>
            </a:r>
            <a:r>
              <a:rPr lang="zh-CN" altLang="en-US" sz="3200" dirty="0"/>
              <a:t>跟踪矩阵 </a:t>
            </a:r>
            <a:r>
              <a:rPr lang="en-US" altLang="zh-CN" sz="3200" dirty="0" smtClean="0"/>
              <a:t>		</a:t>
            </a:r>
            <a:r>
              <a:rPr lang="en-US" altLang="zh-CN" sz="3200" dirty="0" smtClean="0"/>
              <a:t>2019.1.8</a:t>
            </a:r>
            <a:endParaRPr lang="zh-CN" altLang="en-US" sz="3200" dirty="0"/>
          </a:p>
          <a:p>
            <a:r>
              <a:rPr lang="en-US" altLang="zh-CN" sz="3200" dirty="0" smtClean="0"/>
              <a:t>[7] 	</a:t>
            </a:r>
            <a:r>
              <a:rPr lang="zh-CN" altLang="en-US" sz="3200" dirty="0" smtClean="0"/>
              <a:t>需求</a:t>
            </a:r>
            <a:r>
              <a:rPr lang="zh-CN" altLang="en-US" sz="3200" dirty="0"/>
              <a:t>可行性论证 </a:t>
            </a:r>
            <a:r>
              <a:rPr lang="en-US" altLang="zh-CN" sz="3200" dirty="0" smtClean="0"/>
              <a:t>	</a:t>
            </a:r>
            <a:r>
              <a:rPr lang="en-US" altLang="zh-CN" sz="3200" dirty="0" smtClean="0"/>
              <a:t>2019.1.8</a:t>
            </a:r>
            <a:endParaRPr lang="zh-CN" altLang="en-US" sz="3200" dirty="0"/>
          </a:p>
          <a:p>
            <a:r>
              <a:rPr lang="en-US" altLang="zh-CN" sz="3200" dirty="0" smtClean="0"/>
              <a:t>[8] 	</a:t>
            </a:r>
            <a:r>
              <a:rPr lang="zh-CN" altLang="en-US" sz="3200" dirty="0" smtClean="0"/>
              <a:t>需求优先级排序</a:t>
            </a:r>
            <a:r>
              <a:rPr lang="en-US" altLang="zh-CN" sz="3200" dirty="0" smtClean="0"/>
              <a:t>	</a:t>
            </a:r>
            <a:r>
              <a:rPr lang="en-US" altLang="zh-CN" sz="3200" dirty="0" smtClean="0"/>
              <a:t>2019.1.8</a:t>
            </a:r>
            <a:endParaRPr lang="zh-CN" altLang="en-US" sz="3200" dirty="0"/>
          </a:p>
          <a:p>
            <a:r>
              <a:rPr lang="en-US" altLang="zh-CN" sz="3200" dirty="0" smtClean="0"/>
              <a:t>[9] 	</a:t>
            </a:r>
            <a:r>
              <a:rPr lang="zh-CN" altLang="en-US" sz="3200" dirty="0" smtClean="0"/>
              <a:t>用例数据字典</a:t>
            </a:r>
            <a:r>
              <a:rPr lang="en-US" altLang="zh-CN" sz="3200" dirty="0" smtClean="0"/>
              <a:t>		</a:t>
            </a:r>
            <a:r>
              <a:rPr lang="en-US" altLang="zh-CN" sz="3200" dirty="0" smtClean="0"/>
              <a:t>2019.1.8</a:t>
            </a:r>
            <a:endParaRPr lang="zh-CN" altLang="en-US" sz="3200" dirty="0"/>
          </a:p>
          <a:p>
            <a:r>
              <a:rPr lang="en-US" altLang="zh-CN" sz="3200" dirty="0"/>
              <a:t>[</a:t>
            </a:r>
            <a:r>
              <a:rPr lang="en-US" altLang="zh-CN" sz="3200" dirty="0" smtClean="0"/>
              <a:t>10] 	</a:t>
            </a:r>
            <a:r>
              <a:rPr lang="zh-CN" altLang="en-US" sz="3200" dirty="0" smtClean="0"/>
              <a:t>数据字典</a:t>
            </a:r>
            <a:r>
              <a:rPr lang="en-US" altLang="zh-CN" sz="3200" dirty="0" smtClean="0"/>
              <a:t>		</a:t>
            </a:r>
            <a:r>
              <a:rPr lang="en-US" altLang="zh-CN" sz="3200" dirty="0" smtClean="0"/>
              <a:t>2019.1.8</a:t>
            </a:r>
          </a:p>
          <a:p>
            <a:r>
              <a:rPr lang="en-US" altLang="zh-CN" sz="3200" dirty="0" smtClean="0"/>
              <a:t>[11]  JAD</a:t>
            </a:r>
            <a:r>
              <a:rPr lang="zh-CN" altLang="en-US" sz="3200" dirty="0" smtClean="0"/>
              <a:t>会议记录</a:t>
            </a:r>
            <a:r>
              <a:rPr lang="en-US" altLang="zh-CN" sz="3200" dirty="0"/>
              <a:t>		</a:t>
            </a:r>
            <a:r>
              <a:rPr lang="en-US" altLang="zh-CN" sz="3200" dirty="0" smtClean="0"/>
              <a:t>2019.1.8</a:t>
            </a:r>
          </a:p>
          <a:p>
            <a:r>
              <a:rPr lang="en-US" altLang="zh-CN" sz="3200" dirty="0" smtClean="0"/>
              <a:t>[12]  SRS</a:t>
            </a:r>
            <a:r>
              <a:rPr lang="zh-CN" altLang="en-US" sz="3200" dirty="0" smtClean="0"/>
              <a:t>内部评审记录</a:t>
            </a:r>
            <a:r>
              <a:rPr lang="en-US" altLang="zh-CN" sz="3200" dirty="0"/>
              <a:t>		</a:t>
            </a:r>
            <a:r>
              <a:rPr lang="en-US" altLang="zh-CN" sz="3200" dirty="0" smtClean="0"/>
              <a:t>2019.1.8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671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4" y="-9524"/>
            <a:ext cx="459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4574" y="1550765"/>
            <a:ext cx="10542851" cy="416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赵豪杰  用户手册、界面原型编写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    </a:t>
            </a:r>
            <a:endParaRPr lang="en-US" altLang="zh-CN" sz="36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嘉诚  管理员部分用例、对话框图、答辩</a:t>
            </a:r>
            <a:r>
              <a:rPr lang="en-US" altLang="zh-CN" sz="36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制作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endParaRPr lang="en-US" altLang="zh-CN" sz="36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6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罗培铖  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测试用例编写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              </a:t>
            </a:r>
            <a:endParaRPr lang="zh-CN" altLang="zh-CN" sz="3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苏碧青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SRS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文档整合、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QFD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打分表制作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</a:t>
            </a:r>
            <a:endParaRPr lang="zh-CN" altLang="zh-CN" sz="3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郑丞钧  用户部分的用例、对话框图编写 </a:t>
            </a:r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</a:t>
            </a:r>
            <a:endParaRPr lang="zh-CN" altLang="zh-CN" sz="3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1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 flipH="1">
            <a:off x="295274" y="-9524"/>
            <a:ext cx="4592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绩效考评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187902B-6657-4111-B3BB-0334BFC19A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581" y="806314"/>
            <a:ext cx="3367405" cy="28714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782A734-F151-4EF1-94C1-246C035C6C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17711" y="872036"/>
            <a:ext cx="3290570" cy="274002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E9EB6B4-A0B8-4936-BD2C-B52BD1DE566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69006" y="954904"/>
            <a:ext cx="3437255" cy="2722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A066515-2E8B-4ED6-93E9-033083200DE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84717" y="3760243"/>
            <a:ext cx="3669665" cy="284797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D4B956-8810-47A0-B111-0D61E1A0D07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18628" y="3760243"/>
            <a:ext cx="3500755" cy="277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5" y="-9525"/>
            <a:ext cx="2681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景与范围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5283200" y="48309"/>
            <a:ext cx="1625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鱼骨图</a:t>
            </a:r>
            <a:endParaRPr lang="zh-CN" altLang="en-US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3" t="5226" r="11980" b="50833"/>
          <a:stretch/>
        </p:blipFill>
        <p:spPr bwMode="auto">
          <a:xfrm>
            <a:off x="2735378" y="707340"/>
            <a:ext cx="6706389" cy="59207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>
            <a:spLocks/>
          </p:cNvSpPr>
          <p:nvPr/>
        </p:nvSpPr>
        <p:spPr bwMode="auto">
          <a:xfrm rot="10800000" flipH="1" flipV="1">
            <a:off x="-58682" y="2757"/>
            <a:ext cx="3322869" cy="5227100"/>
          </a:xfrm>
          <a:custGeom>
            <a:avLst/>
            <a:gdLst>
              <a:gd name="connsiteX0" fmla="*/ 0 w 3322869"/>
              <a:gd name="connsiteY0" fmla="*/ 5227100 h 5227100"/>
              <a:gd name="connsiteX1" fmla="*/ 0 w 3322869"/>
              <a:gd name="connsiteY1" fmla="*/ 1582 h 5227100"/>
              <a:gd name="connsiteX2" fmla="*/ 3322869 w 3322869"/>
              <a:gd name="connsiteY2" fmla="*/ 0 h 52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2869" h="5227100">
                <a:moveTo>
                  <a:pt x="0" y="5227100"/>
                </a:moveTo>
                <a:lnTo>
                  <a:pt x="0" y="1582"/>
                </a:lnTo>
                <a:lnTo>
                  <a:pt x="332286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任意多边形 37"/>
          <p:cNvSpPr>
            <a:spLocks/>
          </p:cNvSpPr>
          <p:nvPr/>
        </p:nvSpPr>
        <p:spPr bwMode="auto">
          <a:xfrm rot="10800000" flipH="1" flipV="1">
            <a:off x="-58680" y="502"/>
            <a:ext cx="5082883" cy="5772599"/>
          </a:xfrm>
          <a:custGeom>
            <a:avLst/>
            <a:gdLst>
              <a:gd name="connsiteX0" fmla="*/ 0 w 5082883"/>
              <a:gd name="connsiteY0" fmla="*/ 5772599 h 5772599"/>
              <a:gd name="connsiteX1" fmla="*/ 0 w 5082883"/>
              <a:gd name="connsiteY1" fmla="*/ 5067531 h 5772599"/>
              <a:gd name="connsiteX2" fmla="*/ 3176502 w 5082883"/>
              <a:gd name="connsiteY2" fmla="*/ 0 h 5772599"/>
              <a:gd name="connsiteX3" fmla="*/ 5082883 w 5082883"/>
              <a:gd name="connsiteY3" fmla="*/ 0 h 577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883" h="5772599">
                <a:moveTo>
                  <a:pt x="0" y="5772599"/>
                </a:moveTo>
                <a:lnTo>
                  <a:pt x="0" y="5067531"/>
                </a:lnTo>
                <a:lnTo>
                  <a:pt x="3176502" y="0"/>
                </a:lnTo>
                <a:lnTo>
                  <a:pt x="508288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任意多边形 38"/>
          <p:cNvSpPr>
            <a:spLocks/>
          </p:cNvSpPr>
          <p:nvPr/>
        </p:nvSpPr>
        <p:spPr bwMode="auto">
          <a:xfrm rot="10800000" flipH="1" flipV="1">
            <a:off x="-93446" y="502"/>
            <a:ext cx="4992731" cy="5729863"/>
          </a:xfrm>
          <a:custGeom>
            <a:avLst/>
            <a:gdLst>
              <a:gd name="connsiteX0" fmla="*/ 0 w 4992731"/>
              <a:gd name="connsiteY0" fmla="*/ 5729863 h 5729863"/>
              <a:gd name="connsiteX1" fmla="*/ 0 w 4992731"/>
              <a:gd name="connsiteY1" fmla="*/ 5490077 h 5729863"/>
              <a:gd name="connsiteX2" fmla="*/ 3981542 w 4992731"/>
              <a:gd name="connsiteY2" fmla="*/ 0 h 5729863"/>
              <a:gd name="connsiteX3" fmla="*/ 4992731 w 4992731"/>
              <a:gd name="connsiteY3" fmla="*/ 0 h 572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2731" h="5729863">
                <a:moveTo>
                  <a:pt x="0" y="5729863"/>
                </a:moveTo>
                <a:lnTo>
                  <a:pt x="0" y="5490077"/>
                </a:lnTo>
                <a:lnTo>
                  <a:pt x="3981542" y="0"/>
                </a:lnTo>
                <a:lnTo>
                  <a:pt x="4992731" y="0"/>
                </a:lnTo>
                <a:close/>
              </a:path>
            </a:pathLst>
          </a:custGeom>
          <a:solidFill>
            <a:srgbClr val="7CAFD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任意多边形 39"/>
          <p:cNvSpPr>
            <a:spLocks/>
          </p:cNvSpPr>
          <p:nvPr/>
        </p:nvSpPr>
        <p:spPr bwMode="auto">
          <a:xfrm rot="10800000" flipH="1" flipV="1">
            <a:off x="-89648" y="-2877"/>
            <a:ext cx="5691901" cy="5874059"/>
          </a:xfrm>
          <a:custGeom>
            <a:avLst/>
            <a:gdLst>
              <a:gd name="connsiteX0" fmla="*/ 0 w 5691901"/>
              <a:gd name="connsiteY0" fmla="*/ 5874059 h 5874059"/>
              <a:gd name="connsiteX1" fmla="*/ 0 w 5691901"/>
              <a:gd name="connsiteY1" fmla="*/ 5501674 h 5874059"/>
              <a:gd name="connsiteX2" fmla="*/ 4697615 w 5691901"/>
              <a:gd name="connsiteY2" fmla="*/ 0 h 5874059"/>
              <a:gd name="connsiteX3" fmla="*/ 5691901 w 5691901"/>
              <a:gd name="connsiteY3" fmla="*/ 0 h 5874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1901" h="5874059">
                <a:moveTo>
                  <a:pt x="0" y="5874059"/>
                </a:moveTo>
                <a:lnTo>
                  <a:pt x="0" y="5501674"/>
                </a:lnTo>
                <a:lnTo>
                  <a:pt x="4697615" y="0"/>
                </a:lnTo>
                <a:lnTo>
                  <a:pt x="5691901" y="0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567101" y="993801"/>
            <a:ext cx="5752518" cy="5874059"/>
            <a:chOff x="6513732" y="1001072"/>
            <a:chExt cx="5752518" cy="5874059"/>
          </a:xfrm>
        </p:grpSpPr>
        <p:sp>
          <p:nvSpPr>
            <p:cNvPr id="31" name="任意多边形 30"/>
            <p:cNvSpPr>
              <a:spLocks/>
            </p:cNvSpPr>
            <p:nvPr/>
          </p:nvSpPr>
          <p:spPr bwMode="auto">
            <a:xfrm flipH="1" flipV="1">
              <a:off x="8831434" y="1626393"/>
              <a:ext cx="3322869" cy="5227100"/>
            </a:xfrm>
            <a:custGeom>
              <a:avLst/>
              <a:gdLst>
                <a:gd name="connsiteX0" fmla="*/ 0 w 3322869"/>
                <a:gd name="connsiteY0" fmla="*/ 5227100 h 5227100"/>
                <a:gd name="connsiteX1" fmla="*/ 0 w 3322869"/>
                <a:gd name="connsiteY1" fmla="*/ 1582 h 5227100"/>
                <a:gd name="connsiteX2" fmla="*/ 3322869 w 3322869"/>
                <a:gd name="connsiteY2" fmla="*/ 0 h 522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2869" h="5227100">
                  <a:moveTo>
                    <a:pt x="0" y="5227100"/>
                  </a:moveTo>
                  <a:lnTo>
                    <a:pt x="0" y="1582"/>
                  </a:lnTo>
                  <a:lnTo>
                    <a:pt x="332286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任意多边形 31"/>
            <p:cNvSpPr>
              <a:spLocks/>
            </p:cNvSpPr>
            <p:nvPr/>
          </p:nvSpPr>
          <p:spPr bwMode="auto">
            <a:xfrm flipH="1" flipV="1">
              <a:off x="7055748" y="1102532"/>
              <a:ext cx="5082883" cy="5772599"/>
            </a:xfrm>
            <a:custGeom>
              <a:avLst/>
              <a:gdLst>
                <a:gd name="connsiteX0" fmla="*/ 0 w 5082883"/>
                <a:gd name="connsiteY0" fmla="*/ 5772599 h 5772599"/>
                <a:gd name="connsiteX1" fmla="*/ 0 w 5082883"/>
                <a:gd name="connsiteY1" fmla="*/ 5067531 h 5772599"/>
                <a:gd name="connsiteX2" fmla="*/ 3176502 w 5082883"/>
                <a:gd name="connsiteY2" fmla="*/ 0 h 5772599"/>
                <a:gd name="connsiteX3" fmla="*/ 5082883 w 5082883"/>
                <a:gd name="connsiteY3" fmla="*/ 0 h 57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883" h="5772599">
                  <a:moveTo>
                    <a:pt x="0" y="5772599"/>
                  </a:moveTo>
                  <a:lnTo>
                    <a:pt x="0" y="5067531"/>
                  </a:lnTo>
                  <a:lnTo>
                    <a:pt x="3176502" y="0"/>
                  </a:lnTo>
                  <a:lnTo>
                    <a:pt x="5082883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任意多边形 33"/>
            <p:cNvSpPr>
              <a:spLocks/>
            </p:cNvSpPr>
            <p:nvPr/>
          </p:nvSpPr>
          <p:spPr bwMode="auto">
            <a:xfrm flipH="1" flipV="1">
              <a:off x="7273519" y="1145268"/>
              <a:ext cx="4992731" cy="5729863"/>
            </a:xfrm>
            <a:custGeom>
              <a:avLst/>
              <a:gdLst>
                <a:gd name="connsiteX0" fmla="*/ 0 w 4992731"/>
                <a:gd name="connsiteY0" fmla="*/ 5729863 h 5729863"/>
                <a:gd name="connsiteX1" fmla="*/ 0 w 4992731"/>
                <a:gd name="connsiteY1" fmla="*/ 5490077 h 5729863"/>
                <a:gd name="connsiteX2" fmla="*/ 3981542 w 4992731"/>
                <a:gd name="connsiteY2" fmla="*/ 0 h 5729863"/>
                <a:gd name="connsiteX3" fmla="*/ 4992731 w 4992731"/>
                <a:gd name="connsiteY3" fmla="*/ 0 h 57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2731" h="5729863">
                  <a:moveTo>
                    <a:pt x="0" y="5729863"/>
                  </a:moveTo>
                  <a:lnTo>
                    <a:pt x="0" y="5490077"/>
                  </a:lnTo>
                  <a:lnTo>
                    <a:pt x="3981542" y="0"/>
                  </a:lnTo>
                  <a:lnTo>
                    <a:pt x="4992731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任意多边形 32"/>
            <p:cNvSpPr>
              <a:spLocks/>
            </p:cNvSpPr>
            <p:nvPr/>
          </p:nvSpPr>
          <p:spPr bwMode="auto">
            <a:xfrm flipH="1" flipV="1">
              <a:off x="6513732" y="1001072"/>
              <a:ext cx="5691901" cy="5874059"/>
            </a:xfrm>
            <a:custGeom>
              <a:avLst/>
              <a:gdLst>
                <a:gd name="connsiteX0" fmla="*/ 0 w 5691901"/>
                <a:gd name="connsiteY0" fmla="*/ 5874059 h 5874059"/>
                <a:gd name="connsiteX1" fmla="*/ 0 w 5691901"/>
                <a:gd name="connsiteY1" fmla="*/ 5501674 h 5874059"/>
                <a:gd name="connsiteX2" fmla="*/ 4697615 w 5691901"/>
                <a:gd name="connsiteY2" fmla="*/ 0 h 5874059"/>
                <a:gd name="connsiteX3" fmla="*/ 5691901 w 5691901"/>
                <a:gd name="connsiteY3" fmla="*/ 0 h 587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901" h="5874059">
                  <a:moveTo>
                    <a:pt x="0" y="5874059"/>
                  </a:moveTo>
                  <a:lnTo>
                    <a:pt x="0" y="5501674"/>
                  </a:lnTo>
                  <a:lnTo>
                    <a:pt x="4697615" y="0"/>
                  </a:lnTo>
                  <a:lnTo>
                    <a:pt x="5691901" y="0"/>
                  </a:lnTo>
                  <a:close/>
                </a:path>
              </a:pathLst>
            </a:custGeom>
            <a:solidFill>
              <a:srgbClr val="EF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KSO_Shape"/>
          <p:cNvSpPr>
            <a:spLocks/>
          </p:cNvSpPr>
          <p:nvPr/>
        </p:nvSpPr>
        <p:spPr bwMode="auto">
          <a:xfrm>
            <a:off x="5143500" y="801754"/>
            <a:ext cx="1905000" cy="1330325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1739" y="2285587"/>
            <a:ext cx="3635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  <a:endParaRPr lang="zh-CN" altLang="en-US" sz="6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76416" y="3376945"/>
            <a:ext cx="3313043" cy="0"/>
          </a:xfrm>
          <a:prstGeom prst="line">
            <a:avLst/>
          </a:prstGeom>
          <a:ln>
            <a:solidFill>
              <a:srgbClr val="7CAF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384502" y="3340575"/>
            <a:ext cx="34745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7CAFDE"/>
                </a:solidFill>
              </a:rPr>
              <a:t>THANK YOU FOR LISTENING</a:t>
            </a:r>
          </a:p>
        </p:txBody>
      </p:sp>
      <p:sp>
        <p:nvSpPr>
          <p:cNvPr id="12" name="矩形 11"/>
          <p:cNvSpPr/>
          <p:nvPr/>
        </p:nvSpPr>
        <p:spPr>
          <a:xfrm>
            <a:off x="4217160" y="2285587"/>
            <a:ext cx="3792443" cy="1455098"/>
          </a:xfrm>
          <a:prstGeom prst="rect">
            <a:avLst/>
          </a:prstGeom>
          <a:noFill/>
          <a:ln>
            <a:solidFill>
              <a:srgbClr val="004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2541180" y="4143801"/>
            <a:ext cx="7109639" cy="1477328"/>
          </a:xfrm>
          <a:prstGeom prst="rect">
            <a:avLst/>
          </a:prstGeom>
          <a:solidFill>
            <a:srgbClr val="7CAFDE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PRD-G06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  <a:p>
            <a:pPr algn="ctr"/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组长：赵豪杰</a:t>
            </a:r>
          </a:p>
          <a:p>
            <a:pPr algn="ctr"/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组员：罗培铖，苏碧青，郑丞钧，张嘉诚</a:t>
            </a: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476416" y="5926076"/>
            <a:ext cx="3118162" cy="461665"/>
          </a:xfrm>
          <a:prstGeom prst="rect">
            <a:avLst/>
          </a:prstGeom>
          <a:solidFill>
            <a:srgbClr val="7CAFDE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415" y="176969"/>
            <a:ext cx="1559685" cy="15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2" grpId="0" animBg="1"/>
      <p:bldP spid="16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39" y="-42689"/>
            <a:ext cx="638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" y="1055573"/>
            <a:ext cx="2338602" cy="50194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380" y="1069360"/>
            <a:ext cx="2344307" cy="49966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894" y="1057954"/>
            <a:ext cx="2344305" cy="50080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406" y="1055573"/>
            <a:ext cx="2344306" cy="50194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919" y="1055573"/>
            <a:ext cx="2350010" cy="5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028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-18142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73140" y="-42689"/>
            <a:ext cx="675956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r>
              <a:rPr lang="en-US" altLang="zh-CN" sz="4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4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约钓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32" y="87086"/>
            <a:ext cx="3488662" cy="6596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24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64566" y="-1181686"/>
            <a:ext cx="759656" cy="1041009"/>
          </a:xfrm>
          <a:prstGeom prst="rect">
            <a:avLst/>
          </a:prstGeom>
          <a:gradFill>
            <a:gsLst>
              <a:gs pos="0">
                <a:srgbClr val="1B2C45"/>
              </a:gs>
              <a:gs pos="100000">
                <a:srgbClr val="254E8C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9073" y="-1181687"/>
            <a:ext cx="759656" cy="1041009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EFEF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17664" y="2732642"/>
            <a:ext cx="8722064" cy="1683597"/>
            <a:chOff x="31445" y="161947"/>
            <a:chExt cx="2500824" cy="318131"/>
          </a:xfrm>
          <a:solidFill>
            <a:srgbClr val="7CAFDE"/>
          </a:solidFill>
        </p:grpSpPr>
        <p:sp>
          <p:nvSpPr>
            <p:cNvPr id="16" name="矩形 15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solidFill>
                <a:srgbClr val="7CAFDE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135165" y="261793"/>
              <a:ext cx="1229573" cy="122130"/>
            </a:xfrm>
            <a:prstGeom prst="rect">
              <a:avLst/>
            </a:prstGeom>
            <a:grpFill/>
            <a:ln>
              <a:solidFill>
                <a:srgbClr val="7CAFDE"/>
              </a:solidFill>
            </a:ln>
          </p:spPr>
          <p:txBody>
            <a:bodyPr wrap="none" rtlCol="0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zh-CN" altLang="en-US" sz="3600" kern="0" spc="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用户群与用户代表</a:t>
              </a:r>
              <a:endPara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20" name="椭圆 19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7CAFD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  <p:sp>
          <p:nvSpPr>
            <p:cNvPr id="25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/>
                  <a:ea typeface="方正正中黑简体"/>
                  <a:cs typeface="+mn-ea"/>
                  <a:sym typeface="+mn-lt"/>
                </a:rPr>
                <a:t>02</a:t>
              </a:r>
              <a:endParaRPr lang="zh-CN" altLang="en-US" sz="12800" kern="0" dirty="0" smtClean="0">
                <a:solidFill>
                  <a:prstClr val="white"/>
                </a:solidFill>
                <a:latin typeface="Arial"/>
                <a:ea typeface="方正正中黑简体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68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2"/>
          <p:cNvSpPr/>
          <p:nvPr/>
        </p:nvSpPr>
        <p:spPr>
          <a:xfrm>
            <a:off x="2677406" y="-319719"/>
            <a:ext cx="720066" cy="101600"/>
          </a:xfrm>
          <a:prstGeom prst="rect">
            <a:avLst/>
          </a:prstGeom>
          <a:solidFill>
            <a:srgbClr val="D53B8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Parallelogram 4"/>
          <p:cNvSpPr/>
          <p:nvPr/>
        </p:nvSpPr>
        <p:spPr>
          <a:xfrm>
            <a:off x="2015312" y="-319719"/>
            <a:ext cx="720066" cy="101600"/>
          </a:xfrm>
          <a:prstGeom prst="rect">
            <a:avLst/>
          </a:prstGeom>
          <a:solidFill>
            <a:srgbClr val="A219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Parallelogram 5"/>
          <p:cNvSpPr/>
          <p:nvPr/>
        </p:nvSpPr>
        <p:spPr>
          <a:xfrm>
            <a:off x="1353218" y="-319720"/>
            <a:ext cx="720066" cy="101600"/>
          </a:xfrm>
          <a:prstGeom prst="rect">
            <a:avLst/>
          </a:prstGeom>
          <a:solidFill>
            <a:srgbClr val="4859D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Parallelogram 7"/>
          <p:cNvSpPr/>
          <p:nvPr/>
        </p:nvSpPr>
        <p:spPr>
          <a:xfrm>
            <a:off x="691123" y="-319720"/>
            <a:ext cx="720066" cy="101600"/>
          </a:xfrm>
          <a:prstGeom prst="rect">
            <a:avLst/>
          </a:prstGeom>
          <a:solidFill>
            <a:srgbClr val="3D90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Parallelogram 8"/>
          <p:cNvSpPr/>
          <p:nvPr/>
        </p:nvSpPr>
        <p:spPr>
          <a:xfrm>
            <a:off x="29029" y="-319719"/>
            <a:ext cx="720066" cy="101600"/>
          </a:xfrm>
          <a:prstGeom prst="rect">
            <a:avLst/>
          </a:prstGeom>
          <a:solidFill>
            <a:srgbClr val="02A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5" name="Freeform 10"/>
          <p:cNvSpPr/>
          <p:nvPr/>
        </p:nvSpPr>
        <p:spPr>
          <a:xfrm>
            <a:off x="3339500" y="-319720"/>
            <a:ext cx="683453" cy="101600"/>
          </a:xfrm>
          <a:prstGeom prst="rect">
            <a:avLst/>
          </a:prstGeom>
          <a:solidFill>
            <a:srgbClr val="FF79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0" y="-1028700"/>
            <a:ext cx="590550" cy="400050"/>
          </a:xfrm>
          <a:prstGeom prst="rect">
            <a:avLst/>
          </a:prstGeom>
          <a:gradFill>
            <a:gsLst>
              <a:gs pos="0">
                <a:srgbClr val="029ACA"/>
              </a:gs>
              <a:gs pos="100000">
                <a:srgbClr val="02AEE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800" y="-1028700"/>
            <a:ext cx="590550" cy="400050"/>
          </a:xfrm>
          <a:prstGeom prst="rect">
            <a:avLst/>
          </a:prstGeom>
          <a:gradFill>
            <a:gsLst>
              <a:gs pos="0">
                <a:srgbClr val="1378F3"/>
              </a:gs>
              <a:gs pos="100000">
                <a:srgbClr val="3D90F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743200" y="-1028700"/>
            <a:ext cx="590550" cy="400050"/>
          </a:xfrm>
          <a:prstGeom prst="rect">
            <a:avLst/>
          </a:prstGeom>
          <a:gradFill>
            <a:gsLst>
              <a:gs pos="0">
                <a:srgbClr val="BC2876"/>
              </a:gs>
              <a:gs pos="100000">
                <a:srgbClr val="D53B8C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29000" y="-1028700"/>
            <a:ext cx="590550" cy="400050"/>
          </a:xfrm>
          <a:prstGeom prst="rect">
            <a:avLst/>
          </a:prstGeom>
          <a:gradFill>
            <a:gsLst>
              <a:gs pos="0">
                <a:srgbClr val="FF4F85"/>
              </a:gs>
              <a:gs pos="100000">
                <a:srgbClr val="FF79A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600" y="-1028700"/>
            <a:ext cx="590550" cy="400050"/>
          </a:xfrm>
          <a:prstGeom prst="rect">
            <a:avLst/>
          </a:prstGeom>
          <a:gradFill>
            <a:gsLst>
              <a:gs pos="0">
                <a:srgbClr val="2B3EC9"/>
              </a:gs>
              <a:gs pos="100000">
                <a:srgbClr val="4859D8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057400" y="-1028700"/>
            <a:ext cx="590550" cy="400050"/>
          </a:xfrm>
          <a:prstGeom prst="rect">
            <a:avLst/>
          </a:prstGeom>
          <a:gradFill>
            <a:gsLst>
              <a:gs pos="0">
                <a:srgbClr val="7D138F"/>
              </a:gs>
              <a:gs pos="100000">
                <a:srgbClr val="A219B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chemeClr val="accent1">
              <a:lumMod val="75000"/>
            </a:schemeClr>
          </a:solidFill>
        </p:grpSpPr>
        <p:sp>
          <p:nvSpPr>
            <p:cNvPr id="94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1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0" y="0"/>
            <a:ext cx="182563" cy="508000"/>
          </a:xfrm>
          <a:prstGeom prst="rect">
            <a:avLst/>
          </a:prstGeom>
          <a:solidFill>
            <a:srgbClr val="7CA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文本框 4"/>
          <p:cNvSpPr txBox="1">
            <a:spLocks noChangeArrowheads="1"/>
          </p:cNvSpPr>
          <p:nvPr/>
        </p:nvSpPr>
        <p:spPr bwMode="auto">
          <a:xfrm>
            <a:off x="295274" y="-9525"/>
            <a:ext cx="3724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与用户代表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57269"/>
              </p:ext>
            </p:extLst>
          </p:nvPr>
        </p:nvGraphicFramePr>
        <p:xfrm>
          <a:off x="389062" y="598170"/>
          <a:ext cx="11557133" cy="60691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9872">
                  <a:extLst>
                    <a:ext uri="{9D8B030D-6E8A-4147-A177-3AD203B41FA5}">
                      <a16:colId xmlns:a16="http://schemas.microsoft.com/office/drawing/2014/main" val="2007779617"/>
                    </a:ext>
                  </a:extLst>
                </a:gridCol>
                <a:gridCol w="2363009">
                  <a:extLst>
                    <a:ext uri="{9D8B030D-6E8A-4147-A177-3AD203B41FA5}">
                      <a16:colId xmlns:a16="http://schemas.microsoft.com/office/drawing/2014/main" val="2292093008"/>
                    </a:ext>
                  </a:extLst>
                </a:gridCol>
                <a:gridCol w="7224252">
                  <a:extLst>
                    <a:ext uri="{9D8B030D-6E8A-4147-A177-3AD203B41FA5}">
                      <a16:colId xmlns:a16="http://schemas.microsoft.com/office/drawing/2014/main" val="2970727625"/>
                    </a:ext>
                  </a:extLst>
                </a:gridCol>
              </a:tblGrid>
              <a:tr h="431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名称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个数</a:t>
                      </a:r>
                      <a:endParaRPr lang="zh-CN" sz="2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描述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extLst>
                  <a:ext uri="{0D108BD9-81ED-4DB2-BD59-A6C34878D82A}">
                    <a16:rowId xmlns:a16="http://schemas.microsoft.com/office/drawing/2014/main" val="3001753798"/>
                  </a:ext>
                </a:extLst>
              </a:tr>
              <a:tr h="431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客户</a:t>
                      </a:r>
                      <a:r>
                        <a:rPr lang="en-US" sz="1900" kern="100">
                          <a:effectLst/>
                        </a:rPr>
                        <a:t>(</a:t>
                      </a:r>
                      <a:r>
                        <a:rPr lang="zh-CN" sz="1900" kern="100">
                          <a:effectLst/>
                        </a:rPr>
                        <a:t>受优待的</a:t>
                      </a:r>
                      <a:r>
                        <a:rPr lang="en-US" sz="1900" kern="100">
                          <a:effectLst/>
                        </a:rPr>
                        <a:t>)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 kern="100">
                          <a:effectLst/>
                        </a:rPr>
                        <a:t>1</a:t>
                      </a:r>
                      <a:r>
                        <a:rPr lang="zh-CN" sz="1900" kern="100">
                          <a:effectLst/>
                        </a:rPr>
                        <a:t>个人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项目发起者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extLst>
                  <a:ext uri="{0D108BD9-81ED-4DB2-BD59-A6C34878D82A}">
                    <a16:rowId xmlns:a16="http://schemas.microsoft.com/office/drawing/2014/main" val="2636839836"/>
                  </a:ext>
                </a:extLst>
              </a:tr>
              <a:tr h="3028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钓鱼发烧友</a:t>
                      </a:r>
                      <a:r>
                        <a:rPr lang="en-US" sz="1900" kern="100">
                          <a:effectLst/>
                        </a:rPr>
                        <a:t>(</a:t>
                      </a:r>
                      <a:r>
                        <a:rPr lang="zh-CN" sz="1900" kern="100">
                          <a:effectLst/>
                        </a:rPr>
                        <a:t>受优待的</a:t>
                      </a:r>
                      <a:r>
                        <a:rPr lang="en-US" sz="1900" kern="100">
                          <a:effectLst/>
                        </a:rPr>
                        <a:t>)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大约</a:t>
                      </a:r>
                      <a:r>
                        <a:rPr lang="en-US" sz="1900" kern="100" dirty="0">
                          <a:effectLst/>
                        </a:rPr>
                        <a:t>1000</a:t>
                      </a:r>
                      <a:r>
                        <a:rPr lang="zh-CN" sz="1900" kern="100" dirty="0">
                          <a:effectLst/>
                        </a:rPr>
                        <a:t>人左右，分布在全国各地</a:t>
                      </a:r>
                      <a:endParaRPr lang="zh-CN" sz="2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钓鱼发烧友是使用渔乐生活</a:t>
                      </a:r>
                      <a:r>
                        <a:rPr lang="en-US" sz="1900" kern="100">
                          <a:effectLst/>
                        </a:rPr>
                        <a:t>app</a:t>
                      </a:r>
                      <a:r>
                        <a:rPr lang="zh-CN" sz="1900" kern="100">
                          <a:effectLst/>
                        </a:rPr>
                        <a:t>的主要目标人群。这样的人群对钓鱼的相关信息有非常高的要求、及对信息的高敏感。主要是使用</a:t>
                      </a:r>
                      <a:r>
                        <a:rPr lang="en-US" sz="1900" kern="100">
                          <a:effectLst/>
                        </a:rPr>
                        <a:t>app</a:t>
                      </a:r>
                      <a:r>
                        <a:rPr lang="zh-CN" sz="1900" kern="100">
                          <a:effectLst/>
                        </a:rPr>
                        <a:t>进行钓点，渔具店等相关查询，有约钓，发送动态，钓鱼交友等刚性需求。对交互界面有着较高的要求，操作便捷，又具有足够特色等不够明确的隐性需求。这次产品的成败，主要取决于这类用户对其的满意度，因此这类用户享有着最高优先级。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extLst>
                  <a:ext uri="{0D108BD9-81ED-4DB2-BD59-A6C34878D82A}">
                    <a16:rowId xmlns:a16="http://schemas.microsoft.com/office/drawing/2014/main" val="3153175189"/>
                  </a:ext>
                </a:extLst>
              </a:tr>
              <a:tr h="12935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系统管理员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大约</a:t>
                      </a:r>
                      <a:r>
                        <a:rPr lang="en-US" sz="1900" kern="100">
                          <a:effectLst/>
                        </a:rPr>
                        <a:t>5</a:t>
                      </a:r>
                      <a:r>
                        <a:rPr lang="zh-CN" sz="1900" kern="100">
                          <a:effectLst/>
                        </a:rPr>
                        <a:t>人左右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系统管理员主要用其用来管理渔乐生活的内容，如钓点、渔具店等信息的更新，审核监测动态是否违规，用户是否为不受欢迎的用户等。</a:t>
                      </a:r>
                      <a:endParaRPr lang="zh-CN" sz="2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extLst>
                  <a:ext uri="{0D108BD9-81ED-4DB2-BD59-A6C34878D82A}">
                    <a16:rowId xmlns:a16="http://schemas.microsoft.com/office/drawing/2014/main" val="1025812397"/>
                  </a:ext>
                </a:extLst>
              </a:tr>
              <a:tr h="8623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游客</a:t>
                      </a:r>
                      <a:r>
                        <a:rPr lang="en-US" sz="1900" kern="100">
                          <a:effectLst/>
                        </a:rPr>
                        <a:t>(</a:t>
                      </a:r>
                      <a:r>
                        <a:rPr lang="zh-CN" sz="1900" kern="100">
                          <a:effectLst/>
                        </a:rPr>
                        <a:t>隐藏用户</a:t>
                      </a:r>
                      <a:r>
                        <a:rPr lang="en-US" sz="1900" kern="100">
                          <a:effectLst/>
                        </a:rPr>
                        <a:t>)</a:t>
                      </a:r>
                      <a:endParaRPr lang="zh-CN" sz="2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大约</a:t>
                      </a:r>
                      <a:r>
                        <a:rPr lang="en-US" sz="1900" kern="100" dirty="0">
                          <a:effectLst/>
                        </a:rPr>
                        <a:t>1000</a:t>
                      </a:r>
                      <a:r>
                        <a:rPr lang="zh-CN" sz="1900" kern="100" dirty="0">
                          <a:effectLst/>
                        </a:rPr>
                        <a:t>人左右</a:t>
                      </a:r>
                      <a:endParaRPr lang="zh-CN" sz="2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查看社交信息，渔具店信息，但是不能享受约钓，发送动态等社交功能。</a:t>
                      </a:r>
                      <a:endParaRPr lang="zh-CN" sz="2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46592" marR="146592" marT="0" marB="0"/>
                </a:tc>
                <a:extLst>
                  <a:ext uri="{0D108BD9-81ED-4DB2-BD59-A6C34878D82A}">
                    <a16:rowId xmlns:a16="http://schemas.microsoft.com/office/drawing/2014/main" val="3668215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4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CE11490-BCC8-4FD5-814C-5D0334D02A3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y6r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8uqx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Dy6rE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PLqs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PLqs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PLqs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PLqs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PLqs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PbqsSC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PbqsSHBr3rpLAAAAagAAABsAAAB1bml2ZXJzYWwvdW5pdmVyc2FsLnBuZy54bWyzsa/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/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+/sCAACwCAAAFAAAAAAAAAABAAAAAAC9EQAAdW5pdmVyc2FsL3BsYXllci54bWxQSwECAAAUAAIACAA8uqxIsIcj9GwBAAD3AgAAKQAAAAAAAAABAAAAAADqFAAAdW5pdmVyc2FsL3NraW5fY3VzdG9taXphdGlvbl9zZXR0aW5ncy54bWxQSwECAAAUAAIACAA9uqxIJOD/F8QMAABjGQAAFwAAAAAAAAAAAAAAAACdFgAAdW5pdmVyc2FsL3VuaXZlcnNhbC5wbmdQSwECAAAUAAIACAA9uqxIcGveuksAAABqAAAAGwAAAAAAAAABAAAAAACWIwAAdW5pdmVyc2FsL3VuaXZlcnNhbC5wbmcueG1sUEsFBgAAAAALAAsASQMAABokAAAAAA=="/>
  <p:tag name="ISPRING_PRESENTATION_TITLE" val="HG000492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889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4724</TotalTime>
  <Words>1810</Words>
  <Application>Microsoft Office PowerPoint</Application>
  <PresentationFormat>宽屏</PresentationFormat>
  <Paragraphs>351</Paragraphs>
  <Slides>72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72</vt:i4>
      </vt:variant>
    </vt:vector>
  </HeadingPairs>
  <TitlesOfParts>
    <vt:vector size="86" baseType="lpstr">
      <vt:lpstr>等线</vt:lpstr>
      <vt:lpstr>等线 Light</vt:lpstr>
      <vt:lpstr>方正正中黑简体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Office 主题​​</vt:lpstr>
      <vt:lpstr>3_Office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HG000492</dc:title>
  <dc:creator>李国海</dc:creator>
  <cp:lastModifiedBy>Jonesnow</cp:lastModifiedBy>
  <cp:revision>719</cp:revision>
  <dcterms:created xsi:type="dcterms:W3CDTF">2015-08-26T01:53:41Z</dcterms:created>
  <dcterms:modified xsi:type="dcterms:W3CDTF">2019-01-08T21:46:19Z</dcterms:modified>
</cp:coreProperties>
</file>